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303" r:id="rId2"/>
  </p:sldIdLst>
  <p:sldSz cx="12801600" cy="9601200" type="A3"/>
  <p:notesSz cx="6797675" cy="9926638"/>
  <p:defaultTextStyle>
    <a:defPPr>
      <a:defRPr lang="ja-JP"/>
    </a:defPPr>
    <a:lvl1pPr marL="0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kumimoji="1"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1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7FB"/>
    <a:srgbClr val="D3F0FD"/>
    <a:srgbClr val="C7ECFD"/>
    <a:srgbClr val="E8F7FE"/>
    <a:srgbClr val="FFFFCC"/>
    <a:srgbClr val="E6F8FE"/>
    <a:srgbClr val="FFFF9B"/>
    <a:srgbClr val="A7C4FF"/>
    <a:srgbClr val="99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70" autoAdjust="0"/>
    <p:restoredTop sz="94343" autoAdjust="0"/>
  </p:normalViewPr>
  <p:slideViewPr>
    <p:cSldViewPr snapToGrid="0">
      <p:cViewPr varScale="1">
        <p:scale>
          <a:sx n="79" d="100"/>
          <a:sy n="79" d="100"/>
        </p:scale>
        <p:origin x="2136" y="114"/>
      </p:cViewPr>
      <p:guideLst>
        <p:guide orient="horz" pos="3001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2945659" cy="498056"/>
          </a:xfrm>
          <a:prstGeom prst="rect">
            <a:avLst/>
          </a:prstGeom>
        </p:spPr>
        <p:txBody>
          <a:bodyPr vert="horz" lIns="95502" tIns="47752" rIns="95502" bIns="4775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52" y="3"/>
            <a:ext cx="2945659" cy="498056"/>
          </a:xfrm>
          <a:prstGeom prst="rect">
            <a:avLst/>
          </a:prstGeom>
        </p:spPr>
        <p:txBody>
          <a:bodyPr vert="horz" lIns="95502" tIns="47752" rIns="95502" bIns="47752" rtlCol="0"/>
          <a:lstStyle>
            <a:lvl1pPr algn="r">
              <a:defRPr sz="1200"/>
            </a:lvl1pPr>
          </a:lstStyle>
          <a:p>
            <a:fld id="{6E1485A3-7788-4CAB-9AF1-833B002FF209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2" tIns="47752" rIns="95502" bIns="4775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5"/>
          </a:xfrm>
          <a:prstGeom prst="rect">
            <a:avLst/>
          </a:prstGeom>
        </p:spPr>
        <p:txBody>
          <a:bodyPr vert="horz" lIns="95502" tIns="47752" rIns="95502" bIns="4775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428586"/>
            <a:ext cx="2945659" cy="498055"/>
          </a:xfrm>
          <a:prstGeom prst="rect">
            <a:avLst/>
          </a:prstGeom>
        </p:spPr>
        <p:txBody>
          <a:bodyPr vert="horz" lIns="95502" tIns="47752" rIns="95502" bIns="4775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52" y="9428586"/>
            <a:ext cx="2945659" cy="498055"/>
          </a:xfrm>
          <a:prstGeom prst="rect">
            <a:avLst/>
          </a:prstGeom>
        </p:spPr>
        <p:txBody>
          <a:bodyPr vert="horz" lIns="95502" tIns="47752" rIns="95502" bIns="47752" rtlCol="0" anchor="b"/>
          <a:lstStyle>
            <a:lvl1pPr algn="r">
              <a:defRPr sz="1200"/>
            </a:lvl1pPr>
          </a:lstStyle>
          <a:p>
            <a:fld id="{889C0CAD-C420-4D2E-8F20-8C5371208B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56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kumimoji="1"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89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20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8" y="6169665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8" y="4069403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85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78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72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64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557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65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742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84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0080" y="2240285"/>
            <a:ext cx="5654040" cy="6336348"/>
          </a:xfrm>
        </p:spPr>
        <p:txBody>
          <a:bodyPr/>
          <a:lstStyle>
            <a:lvl1pPr>
              <a:defRPr sz="3920"/>
            </a:lvl1pPr>
            <a:lvl2pPr>
              <a:defRPr sz="3360"/>
            </a:lvl2pPr>
            <a:lvl3pPr>
              <a:defRPr sz="280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07480" y="2240285"/>
            <a:ext cx="5654040" cy="6336348"/>
          </a:xfrm>
        </p:spPr>
        <p:txBody>
          <a:bodyPr/>
          <a:lstStyle>
            <a:lvl1pPr>
              <a:defRPr sz="3920"/>
            </a:lvl1pPr>
            <a:lvl2pPr>
              <a:defRPr sz="3360"/>
            </a:lvl2pPr>
            <a:lvl3pPr>
              <a:defRPr sz="280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45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93" indent="0">
              <a:buNone/>
              <a:defRPr sz="2800" b="1"/>
            </a:lvl2pPr>
            <a:lvl3pPr marL="1280185" indent="0">
              <a:buNone/>
              <a:defRPr sz="2520" b="1"/>
            </a:lvl3pPr>
            <a:lvl4pPr marL="1920278" indent="0">
              <a:buNone/>
              <a:defRPr sz="2240" b="1"/>
            </a:lvl4pPr>
            <a:lvl5pPr marL="2560372" indent="0">
              <a:buNone/>
              <a:defRPr sz="2240" b="1"/>
            </a:lvl5pPr>
            <a:lvl6pPr marL="3200464" indent="0">
              <a:buNone/>
              <a:defRPr sz="2240" b="1"/>
            </a:lvl6pPr>
            <a:lvl7pPr marL="3840557" indent="0">
              <a:buNone/>
              <a:defRPr sz="2240" b="1"/>
            </a:lvl7pPr>
            <a:lvl8pPr marL="4480650" indent="0">
              <a:buNone/>
              <a:defRPr sz="2240" b="1"/>
            </a:lvl8pPr>
            <a:lvl9pPr marL="5120742" indent="0">
              <a:buNone/>
              <a:defRPr sz="224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360"/>
            </a:lvl1pPr>
            <a:lvl2pPr>
              <a:defRPr sz="2800"/>
            </a:lvl2pPr>
            <a:lvl3pPr>
              <a:defRPr sz="2520"/>
            </a:lvl3pPr>
            <a:lvl4pPr>
              <a:defRPr sz="2240"/>
            </a:lvl4pPr>
            <a:lvl5pPr>
              <a:defRPr sz="2240"/>
            </a:lvl5pPr>
            <a:lvl6pPr>
              <a:defRPr sz="2240"/>
            </a:lvl6pPr>
            <a:lvl7pPr>
              <a:defRPr sz="2240"/>
            </a:lvl7pPr>
            <a:lvl8pPr>
              <a:defRPr sz="2240"/>
            </a:lvl8pPr>
            <a:lvl9pPr>
              <a:defRPr sz="2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9" y="2149158"/>
            <a:ext cx="5658485" cy="89566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93" indent="0">
              <a:buNone/>
              <a:defRPr sz="2800" b="1"/>
            </a:lvl2pPr>
            <a:lvl3pPr marL="1280185" indent="0">
              <a:buNone/>
              <a:defRPr sz="2520" b="1"/>
            </a:lvl3pPr>
            <a:lvl4pPr marL="1920278" indent="0">
              <a:buNone/>
              <a:defRPr sz="2240" b="1"/>
            </a:lvl4pPr>
            <a:lvl5pPr marL="2560372" indent="0">
              <a:buNone/>
              <a:defRPr sz="2240" b="1"/>
            </a:lvl5pPr>
            <a:lvl6pPr marL="3200464" indent="0">
              <a:buNone/>
              <a:defRPr sz="2240" b="1"/>
            </a:lvl6pPr>
            <a:lvl7pPr marL="3840557" indent="0">
              <a:buNone/>
              <a:defRPr sz="2240" b="1"/>
            </a:lvl7pPr>
            <a:lvl8pPr marL="4480650" indent="0">
              <a:buNone/>
              <a:defRPr sz="2240" b="1"/>
            </a:lvl8pPr>
            <a:lvl9pPr marL="5120742" indent="0">
              <a:buNone/>
              <a:defRPr sz="224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9" y="3044825"/>
            <a:ext cx="5658485" cy="5531803"/>
          </a:xfrm>
        </p:spPr>
        <p:txBody>
          <a:bodyPr/>
          <a:lstStyle>
            <a:lvl1pPr>
              <a:defRPr sz="3360"/>
            </a:lvl1pPr>
            <a:lvl2pPr>
              <a:defRPr sz="2800"/>
            </a:lvl2pPr>
            <a:lvl3pPr>
              <a:defRPr sz="2520"/>
            </a:lvl3pPr>
            <a:lvl4pPr>
              <a:defRPr sz="2240"/>
            </a:lvl4pPr>
            <a:lvl5pPr>
              <a:defRPr sz="2240"/>
            </a:lvl5pPr>
            <a:lvl6pPr>
              <a:defRPr sz="2240"/>
            </a:lvl6pPr>
            <a:lvl7pPr>
              <a:defRPr sz="2240"/>
            </a:lvl7pPr>
            <a:lvl8pPr>
              <a:defRPr sz="2240"/>
            </a:lvl8pPr>
            <a:lvl9pPr>
              <a:defRPr sz="2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88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55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7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4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0" y="382275"/>
            <a:ext cx="7156450" cy="8194358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4" y="2009145"/>
            <a:ext cx="4211638" cy="6567488"/>
          </a:xfrm>
        </p:spPr>
        <p:txBody>
          <a:bodyPr/>
          <a:lstStyle>
            <a:lvl1pPr marL="0" indent="0">
              <a:buNone/>
              <a:defRPr sz="1960"/>
            </a:lvl1pPr>
            <a:lvl2pPr marL="640093" indent="0">
              <a:buNone/>
              <a:defRPr sz="1680"/>
            </a:lvl2pPr>
            <a:lvl3pPr marL="1280185" indent="0">
              <a:buNone/>
              <a:defRPr sz="1400"/>
            </a:lvl3pPr>
            <a:lvl4pPr marL="1920278" indent="0">
              <a:buNone/>
              <a:defRPr sz="1260"/>
            </a:lvl4pPr>
            <a:lvl5pPr marL="2560372" indent="0">
              <a:buNone/>
              <a:defRPr sz="1260"/>
            </a:lvl5pPr>
            <a:lvl6pPr marL="3200464" indent="0">
              <a:buNone/>
              <a:defRPr sz="1260"/>
            </a:lvl6pPr>
            <a:lvl7pPr marL="3840557" indent="0">
              <a:buNone/>
              <a:defRPr sz="1260"/>
            </a:lvl7pPr>
            <a:lvl8pPr marL="4480650" indent="0">
              <a:buNone/>
              <a:defRPr sz="1260"/>
            </a:lvl8pPr>
            <a:lvl9pPr marL="5120742" indent="0">
              <a:buNone/>
              <a:defRPr sz="126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06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480"/>
            </a:lvl1pPr>
            <a:lvl2pPr marL="640093" indent="0">
              <a:buNone/>
              <a:defRPr sz="3920"/>
            </a:lvl2pPr>
            <a:lvl3pPr marL="1280185" indent="0">
              <a:buNone/>
              <a:defRPr sz="3360"/>
            </a:lvl3pPr>
            <a:lvl4pPr marL="1920278" indent="0">
              <a:buNone/>
              <a:defRPr sz="2800"/>
            </a:lvl4pPr>
            <a:lvl5pPr marL="2560372" indent="0">
              <a:buNone/>
              <a:defRPr sz="2800"/>
            </a:lvl5pPr>
            <a:lvl6pPr marL="3200464" indent="0">
              <a:buNone/>
              <a:defRPr sz="2800"/>
            </a:lvl6pPr>
            <a:lvl7pPr marL="3840557" indent="0">
              <a:buNone/>
              <a:defRPr sz="2800"/>
            </a:lvl7pPr>
            <a:lvl8pPr marL="4480650" indent="0">
              <a:buNone/>
              <a:defRPr sz="2800"/>
            </a:lvl8pPr>
            <a:lvl9pPr marL="5120742" indent="0">
              <a:buNone/>
              <a:defRPr sz="28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1960"/>
            </a:lvl1pPr>
            <a:lvl2pPr marL="640093" indent="0">
              <a:buNone/>
              <a:defRPr sz="1680"/>
            </a:lvl2pPr>
            <a:lvl3pPr marL="1280185" indent="0">
              <a:buNone/>
              <a:defRPr sz="1400"/>
            </a:lvl3pPr>
            <a:lvl4pPr marL="1920278" indent="0">
              <a:buNone/>
              <a:defRPr sz="1260"/>
            </a:lvl4pPr>
            <a:lvl5pPr marL="2560372" indent="0">
              <a:buNone/>
              <a:defRPr sz="1260"/>
            </a:lvl5pPr>
            <a:lvl6pPr marL="3200464" indent="0">
              <a:buNone/>
              <a:defRPr sz="1260"/>
            </a:lvl6pPr>
            <a:lvl7pPr marL="3840557" indent="0">
              <a:buNone/>
              <a:defRPr sz="1260"/>
            </a:lvl7pPr>
            <a:lvl8pPr marL="4480650" indent="0">
              <a:buNone/>
              <a:defRPr sz="1260"/>
            </a:lvl8pPr>
            <a:lvl9pPr marL="5120742" indent="0">
              <a:buNone/>
              <a:defRPr sz="126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51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38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281160" y="384498"/>
            <a:ext cx="2880360" cy="819213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0080" y="384498"/>
            <a:ext cx="8427720" cy="819213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15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5"/>
            <a:ext cx="11521440" cy="633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5"/>
            <a:ext cx="29870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39365-3ED6-49ED-88C6-F54C12C90F07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5"/>
            <a:ext cx="40538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044F0-29CD-49B5-B865-6DA5F3E581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44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85" rtl="0" eaLnBrk="1" latinLnBrk="0" hangingPunct="1"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70" indent="-480070" algn="l" defTabSz="128018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51" indent="-400058" algn="l" defTabSz="128018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32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240325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417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510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603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97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789" indent="-320047" algn="l" defTabSz="128018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93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85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78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72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64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557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650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742" algn="l" defTabSz="1280185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E01CC6F-1032-4504-1BE4-58F8DDD2FE13}"/>
              </a:ext>
            </a:extLst>
          </p:cNvPr>
          <p:cNvSpPr/>
          <p:nvPr/>
        </p:nvSpPr>
        <p:spPr>
          <a:xfrm>
            <a:off x="0" y="4767195"/>
            <a:ext cx="12771926" cy="4882319"/>
          </a:xfrm>
          <a:prstGeom prst="rect">
            <a:avLst/>
          </a:prstGeom>
          <a:solidFill>
            <a:srgbClr val="FFFF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endParaRPr lang="en-US" altLang="ja-JP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id="{CF1DDE55-3A04-4808-B825-BF70758BBC39}"/>
              </a:ext>
            </a:extLst>
          </p:cNvPr>
          <p:cNvSpPr/>
          <p:nvPr/>
        </p:nvSpPr>
        <p:spPr>
          <a:xfrm>
            <a:off x="-17388" y="529248"/>
            <a:ext cx="12771926" cy="3661666"/>
          </a:xfrm>
          <a:prstGeom prst="rect">
            <a:avLst/>
          </a:prstGeom>
          <a:solidFill>
            <a:srgbClr val="D5F7F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endParaRPr lang="en-US" altLang="ja-JP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D2A2C6BB-5CEC-418E-83A3-C3B6BEB3D91E}"/>
              </a:ext>
            </a:extLst>
          </p:cNvPr>
          <p:cNvSpPr txBox="1"/>
          <p:nvPr/>
        </p:nvSpPr>
        <p:spPr>
          <a:xfrm>
            <a:off x="-302070" y="86055"/>
            <a:ext cx="6670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000"/>
            <a:r>
              <a:rPr kumimoji="1" lang="ja-JP" altLang="en-US" sz="2400" b="1" dirty="0">
                <a:solidFill>
                  <a:schemeClr val="tx2"/>
                </a:solidFill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事業継続力強化計画のご案内　　</a:t>
            </a:r>
          </a:p>
        </p:txBody>
      </p:sp>
      <p:sp>
        <p:nvSpPr>
          <p:cNvPr id="189" name="正方形/長方形 188">
            <a:extLst>
              <a:ext uri="{FF2B5EF4-FFF2-40B4-BE49-F238E27FC236}">
                <a16:creationId xmlns:a16="http://schemas.microsoft.com/office/drawing/2014/main" id="{9C90568C-D28F-42C9-B2A5-59A14708A4C2}"/>
              </a:ext>
            </a:extLst>
          </p:cNvPr>
          <p:cNvSpPr/>
          <p:nvPr/>
        </p:nvSpPr>
        <p:spPr bwMode="gray">
          <a:xfrm>
            <a:off x="-93785" y="620759"/>
            <a:ext cx="11384853" cy="468000"/>
          </a:xfrm>
          <a:prstGeom prst="rect">
            <a:avLst/>
          </a:prstGeom>
          <a:noFill/>
        </p:spPr>
        <p:txBody>
          <a:bodyPr wrap="none" lIns="108000" tIns="0" rIns="0" bIns="0" anchor="ctr" anchorCtr="0">
            <a:noAutofit/>
          </a:bodyPr>
          <a:lstStyle/>
          <a:p>
            <a:pPr defTabSz="108000" fontAlgn="ctr"/>
            <a:r>
              <a:rPr lang="ja-JP" altLang="en-US" sz="44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</a:t>
            </a:r>
            <a:r>
              <a:rPr lang="ja-JP" altLang="en-US" sz="24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事業継続力強化計画（中小企業庁認定制度）の認定は取得されていますか？</a:t>
            </a:r>
            <a:endParaRPr lang="en-US" altLang="ja-JP" sz="2400" b="1" spc="100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12">
            <a:extLst>
              <a:ext uri="{FF2B5EF4-FFF2-40B4-BE49-F238E27FC236}">
                <a16:creationId xmlns:a16="http://schemas.microsoft.com/office/drawing/2014/main" id="{7D95619C-455A-4DA7-994C-E1665D2F8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661" y="2088299"/>
            <a:ext cx="670877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ja-JP" altLang="en-US" sz="1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国のお墨付きがもらえる</a:t>
            </a:r>
            <a:endParaRPr lang="en-US" altLang="ja-JP" sz="1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1600" b="1" dirty="0">
                <a:solidFill>
                  <a:srgbClr val="0033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取引先企業からの信頼度がアップ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   従業員の安心感が増す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   人材採用時にもプラス要素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1280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低利融資等の金融支援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1280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防災・減災設備に対する税制措置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1280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損害保険料の割引き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1280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BCP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のきっかけになる</a:t>
            </a:r>
            <a:endParaRPr lang="en-US" altLang="ja-JP" sz="1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5D70111-7D6D-45ED-9991-D2C8AE0DDD31}"/>
              </a:ext>
            </a:extLst>
          </p:cNvPr>
          <p:cNvSpPr txBox="1"/>
          <p:nvPr/>
        </p:nvSpPr>
        <p:spPr>
          <a:xfrm>
            <a:off x="6796769" y="2104381"/>
            <a:ext cx="5797831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80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補助金の加点措置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1280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游ゴシック Medium" panose="020B0500000000000000" pitchFamily="50" charset="-128"/>
              <a:buAutoNum type="circleNumDbPlain"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IT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導入補助金 （ｾｷｭﾘﾃｨ対策推進枠）</a:t>
            </a:r>
          </a:p>
          <a:p>
            <a:pPr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②ものづくり補助金</a:t>
            </a:r>
          </a:p>
          <a:p>
            <a:pPr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③事業再構築補助金（ｻﾌﾟﾗｲﾁｪｰﾝ型強靱化枠）</a:t>
            </a:r>
          </a:p>
          <a:p>
            <a:pPr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④事業承継・引継ぎ補助金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⑤なりわい再建支援補助金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等の審査において措置あり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ja-JP" sz="2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" name="図 3">
            <a:extLst>
              <a:ext uri="{FF2B5EF4-FFF2-40B4-BE49-F238E27FC236}">
                <a16:creationId xmlns:a16="http://schemas.microsoft.com/office/drawing/2014/main" id="{26455ECC-6210-4F5A-8F86-22BB69996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78" y="1174953"/>
            <a:ext cx="2247629" cy="3034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59CD6E5E-8667-498D-8721-CBD103171A98}"/>
              </a:ext>
            </a:extLst>
          </p:cNvPr>
          <p:cNvSpPr/>
          <p:nvPr/>
        </p:nvSpPr>
        <p:spPr bwMode="gray">
          <a:xfrm>
            <a:off x="15260" y="4840031"/>
            <a:ext cx="6385540" cy="468000"/>
          </a:xfrm>
          <a:prstGeom prst="rect">
            <a:avLst/>
          </a:prstGeom>
          <a:noFill/>
        </p:spPr>
        <p:txBody>
          <a:bodyPr wrap="none" lIns="108000" tIns="0" rIns="0" bIns="0" anchor="ctr" anchorCtr="0">
            <a:noAutofit/>
          </a:bodyPr>
          <a:lstStyle/>
          <a:p>
            <a:pPr defTabSz="108000" fontAlgn="ctr"/>
            <a:r>
              <a:rPr lang="en-US" altLang="ja-JP" sz="24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なりわい再建補助金</a:t>
            </a:r>
            <a:r>
              <a:rPr lang="en-US" altLang="ja-JP" sz="24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4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をご存じですか？</a:t>
            </a:r>
            <a:endParaRPr lang="en-US" altLang="ja-JP" sz="2400" b="1" spc="100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2">
            <a:extLst>
              <a:ext uri="{FF2B5EF4-FFF2-40B4-BE49-F238E27FC236}">
                <a16:creationId xmlns:a16="http://schemas.microsoft.com/office/drawing/2014/main" id="{85669209-809F-40E2-9815-F28A3CAEE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21" y="6275276"/>
            <a:ext cx="2247629" cy="324852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図 5">
            <a:extLst>
              <a:ext uri="{FF2B5EF4-FFF2-40B4-BE49-F238E27FC236}">
                <a16:creationId xmlns:a16="http://schemas.microsoft.com/office/drawing/2014/main" id="{7D78507E-5595-41E6-85E2-8E0463305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271" y="6275276"/>
            <a:ext cx="2247630" cy="324852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67528C4-9A48-4D9F-8B3B-1EBD9C8DDC17}"/>
              </a:ext>
            </a:extLst>
          </p:cNvPr>
          <p:cNvSpPr txBox="1"/>
          <p:nvPr/>
        </p:nvSpPr>
        <p:spPr>
          <a:xfrm>
            <a:off x="174069" y="5316909"/>
            <a:ext cx="121439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自然災害に被災した際の補助金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自然災害に被災した際に、施設・設備復旧等の費用を補助する制度（復旧費用の３／４を補助　</a:t>
            </a:r>
            <a:r>
              <a:rPr lang="en-US" altLang="ja-JP" sz="1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最大１５億円まで）</a:t>
            </a:r>
            <a:endParaRPr lang="en-US" altLang="ja-JP" sz="1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224A2B-96E2-404A-8D21-03496F2FA872}"/>
              </a:ext>
            </a:extLst>
          </p:cNvPr>
          <p:cNvSpPr txBox="1"/>
          <p:nvPr/>
        </p:nvSpPr>
        <p:spPr>
          <a:xfrm>
            <a:off x="-16597" y="7656788"/>
            <a:ext cx="577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（表）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9009D44-AD2A-40C2-9084-1FEFF0B786D7}"/>
              </a:ext>
            </a:extLst>
          </p:cNvPr>
          <p:cNvSpPr txBox="1"/>
          <p:nvPr/>
        </p:nvSpPr>
        <p:spPr>
          <a:xfrm>
            <a:off x="2758756" y="7675183"/>
            <a:ext cx="577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（裏）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C08419CE-ECD1-4383-A2E4-A48AFB8006D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640" y="1384946"/>
            <a:ext cx="1203960" cy="1348740"/>
          </a:xfrm>
          <a:prstGeom prst="rect">
            <a:avLst/>
          </a:prstGeom>
        </p:spPr>
      </p:pic>
      <p:pic>
        <p:nvPicPr>
          <p:cNvPr id="45" name="Picture 19">
            <a:extLst>
              <a:ext uri="{FF2B5EF4-FFF2-40B4-BE49-F238E27FC236}">
                <a16:creationId xmlns:a16="http://schemas.microsoft.com/office/drawing/2014/main" id="{12E090BD-BF4C-4764-9EF1-C8C9554A204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0870133" y="35339"/>
            <a:ext cx="1931468" cy="51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C006788-155D-46CC-874E-40DE63D13C0C}"/>
              </a:ext>
            </a:extLst>
          </p:cNvPr>
          <p:cNvSpPr txBox="1"/>
          <p:nvPr/>
        </p:nvSpPr>
        <p:spPr>
          <a:xfrm>
            <a:off x="6467792" y="8598682"/>
            <a:ext cx="26282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＜引受保険会社＞</a:t>
            </a:r>
            <a:endParaRPr kumimoji="1"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三井住友海上あいおい生命保険株式会社</a:t>
            </a:r>
            <a:endParaRPr kumimoji="1"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東京企業第一営業部　営業第三課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〒１０１－００８１</a:t>
            </a:r>
            <a:endParaRPr kumimoji="1"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東京都千代田区神田駿河台３－１１－１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6CF2570-165D-4DF9-AFE3-F77A8303CD0D}"/>
              </a:ext>
            </a:extLst>
          </p:cNvPr>
          <p:cNvSpPr txBox="1"/>
          <p:nvPr/>
        </p:nvSpPr>
        <p:spPr>
          <a:xfrm>
            <a:off x="9096084" y="8598682"/>
            <a:ext cx="5508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＜引受代理店＞</a:t>
            </a:r>
            <a:endParaRPr kumimoji="1" lang="en-US" altLang="ja-JP" sz="1000" b="1" dirty="0">
              <a:highlight>
                <a:srgbClr val="00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　株式会社</a:t>
            </a:r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緑富士</a:t>
            </a:r>
            <a:endParaRPr kumimoji="1" lang="en-US" altLang="ja-JP" sz="1000" b="1" dirty="0">
              <a:highlight>
                <a:srgbClr val="00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　〒</a:t>
            </a:r>
            <a:r>
              <a:rPr lang="en-US" altLang="ja-JP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100-0014</a:t>
            </a:r>
          </a:p>
          <a:p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　東京都千代田区神田小川町３－７－１ ミツワ小川町ビル７Ｆ </a:t>
            </a:r>
            <a:endParaRPr lang="en-US" altLang="ja-JP" sz="1000" b="1" dirty="0">
              <a:highlight>
                <a:srgbClr val="00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03-5244-5360</a:t>
            </a:r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　Ｆａｘ：</a:t>
            </a:r>
            <a:r>
              <a:rPr lang="en-US" altLang="ja-JP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03-5577-2808 </a:t>
            </a:r>
          </a:p>
          <a:p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　営業時間</a:t>
            </a:r>
            <a:r>
              <a:rPr lang="en-US" altLang="ja-JP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:9:00</a:t>
            </a:r>
            <a:r>
              <a:rPr lang="ja-JP" altLang="en-US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000" b="1" dirty="0">
                <a:highlight>
                  <a:srgbClr val="00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17:00 </a:t>
            </a:r>
            <a:endParaRPr kumimoji="1" lang="ja-JP" altLang="en-US" sz="1000" b="1" dirty="0">
              <a:highlight>
                <a:srgbClr val="00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AA57FA63-18DE-48B2-8E2F-92FB1274BB48}"/>
              </a:ext>
            </a:extLst>
          </p:cNvPr>
          <p:cNvCxnSpPr>
            <a:cxnSpLocks/>
          </p:cNvCxnSpPr>
          <p:nvPr/>
        </p:nvCxnSpPr>
        <p:spPr bwMode="gray">
          <a:xfrm>
            <a:off x="6400799" y="8490096"/>
            <a:ext cx="6385541" cy="0"/>
          </a:xfrm>
          <a:prstGeom prst="line">
            <a:avLst/>
          </a:prstGeom>
          <a:ln w="19050">
            <a:solidFill>
              <a:srgbClr val="0094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F1F2C3B-1EDB-4EB6-B5C9-1AA0B2DE6504}"/>
              </a:ext>
            </a:extLst>
          </p:cNvPr>
          <p:cNvSpPr txBox="1"/>
          <p:nvPr/>
        </p:nvSpPr>
        <p:spPr>
          <a:xfrm>
            <a:off x="6051556" y="6380375"/>
            <a:ext cx="72646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ja-JP" altLang="en-US" sz="15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★なりわい再建補助金の利用には、</a:t>
            </a:r>
            <a:r>
              <a:rPr lang="ja-JP" altLang="ja-JP" sz="1500" b="1" kern="10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『事業継続</a:t>
            </a:r>
            <a:r>
              <a:rPr lang="ja-JP" altLang="en-US" sz="1500" b="1" kern="10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力強化計画</a:t>
            </a:r>
            <a:r>
              <a:rPr lang="ja-JP" altLang="ja-JP" sz="1500" b="1" kern="10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』</a:t>
            </a:r>
            <a:r>
              <a:rPr lang="ja-JP" altLang="en-US" sz="1500" b="1" kern="10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の策定が</a:t>
            </a:r>
            <a:endParaRPr lang="en-US" altLang="ja-JP" sz="1500" b="1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ja-JP" altLang="en-US" sz="15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必須となる場合があります。</a:t>
            </a:r>
            <a:endParaRPr lang="en-US" altLang="ja-JP" sz="1500" b="1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ja-JP" altLang="en-US" sz="15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★最近の公募事例は、令和６年の能登半島地震。</a:t>
            </a:r>
            <a:endParaRPr lang="en-US" altLang="ja-JP" sz="1500" b="1" kern="1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ja-JP" altLang="en-US" sz="15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★認定後も定期的な情報提供を通して、</a:t>
            </a:r>
            <a:r>
              <a:rPr lang="ja-JP" altLang="en-US" sz="1500" b="1" kern="10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会員さまの災害対策や保険加入等</a:t>
            </a:r>
            <a:endParaRPr lang="en-US" altLang="ja-JP" sz="1500" b="1" kern="10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ja-JP" altLang="en-US" sz="1500" b="1" kern="1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をご支援</a:t>
            </a:r>
            <a:r>
              <a:rPr lang="ja-JP" altLang="en-US" sz="1500" b="1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させていただきます！</a:t>
            </a:r>
            <a:endParaRPr lang="ja-JP" altLang="ja-JP" sz="1500" b="1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857E5F-BCEA-6004-F302-6F78C6533F08}"/>
              </a:ext>
            </a:extLst>
          </p:cNvPr>
          <p:cNvSpPr txBox="1"/>
          <p:nvPr/>
        </p:nvSpPr>
        <p:spPr>
          <a:xfrm>
            <a:off x="2948715" y="1174953"/>
            <a:ext cx="6874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事業継続力強化計画の認定取得に関し、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無償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でお手伝いいたします。</a:t>
            </a:r>
          </a:p>
          <a:p>
            <a:pPr>
              <a:defRPr/>
            </a:pPr>
            <a:r>
              <a:rPr lang="ja-JP" altLang="en-US" sz="16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是非この機会にサービスをご活用ください！</a:t>
            </a:r>
            <a:endParaRPr lang="en-US" altLang="ja-JP" sz="1600" b="1" dirty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BEF99A7-5AC1-376E-3A2A-4535DA05D8F7}"/>
              </a:ext>
            </a:extLst>
          </p:cNvPr>
          <p:cNvSpPr/>
          <p:nvPr/>
        </p:nvSpPr>
        <p:spPr bwMode="gray">
          <a:xfrm>
            <a:off x="2772014" y="1701661"/>
            <a:ext cx="4540839" cy="468000"/>
          </a:xfrm>
          <a:prstGeom prst="rect">
            <a:avLst/>
          </a:prstGeom>
          <a:noFill/>
        </p:spPr>
        <p:txBody>
          <a:bodyPr wrap="none" lIns="108000" tIns="0" rIns="0" bIns="0" anchor="ctr" anchorCtr="0">
            <a:noAutofit/>
          </a:bodyPr>
          <a:lstStyle/>
          <a:p>
            <a:pPr defTabSz="108000" fontAlgn="ctr"/>
            <a:r>
              <a:rPr lang="en-US" altLang="ja-JP" sz="20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主なメリット</a:t>
            </a:r>
            <a:r>
              <a:rPr lang="en-US" altLang="ja-JP" sz="2000" b="1" spc="1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CCE4A9ED-FD4A-3C68-7205-F2AA6E5AF02F}"/>
              </a:ext>
            </a:extLst>
          </p:cNvPr>
          <p:cNvSpPr/>
          <p:nvPr/>
        </p:nvSpPr>
        <p:spPr>
          <a:xfrm>
            <a:off x="6969318" y="3756686"/>
            <a:ext cx="849974" cy="103689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4BFD51D-D538-D1BE-2AFB-C98185443D55}"/>
              </a:ext>
            </a:extLst>
          </p:cNvPr>
          <p:cNvSpPr txBox="1"/>
          <p:nvPr/>
        </p:nvSpPr>
        <p:spPr>
          <a:xfrm>
            <a:off x="5966745" y="7659284"/>
            <a:ext cx="6874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ご質問やご用命は以下の引受代理店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highlight>
                  <a:srgbClr val="00FF00"/>
                </a:highlight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緑富士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までご連絡ください。</a:t>
            </a:r>
          </a:p>
          <a:p>
            <a:pPr>
              <a:defRPr/>
            </a:pPr>
            <a:r>
              <a:rPr lang="ja-JP" altLang="en-US" sz="16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是非この機会にサービスをご活用ください！</a:t>
            </a:r>
            <a:endParaRPr lang="en-US" altLang="ja-JP" sz="1600" b="1" dirty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4234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CC77F9C7-7466-4AF9-A282-E5F1691759B8}" vid="{68BF9A2E-C431-4672-9376-05F12B8FB24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367</Words>
  <Application>Microsoft Office PowerPoint</Application>
  <PresentationFormat>A3 297x420 mm</PresentationFormat>
  <Paragraphs>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メイリオ</vt:lpstr>
      <vt:lpstr>游ゴシック</vt:lpstr>
      <vt:lpstr>游ゴシック Medium</vt:lpstr>
      <vt:lpstr>Arial</vt:lpstr>
      <vt:lpstr>Calibri</vt:lpstr>
      <vt:lpstr>Wingdings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2025-08-04T04:28:46Z</dcterms:created>
  <dcterms:modified xsi:type="dcterms:W3CDTF">2026-03-09T05:13:01Z</dcterms:modified>
</cp:coreProperties>
</file>