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sldIdLst>
    <p:sldId id="269" r:id="rId2"/>
  </p:sldIdLst>
  <p:sldSz cx="7561263" cy="106934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72" autoAdjust="0"/>
    <p:restoredTop sz="95346" autoAdjust="0"/>
  </p:normalViewPr>
  <p:slideViewPr>
    <p:cSldViewPr>
      <p:cViewPr varScale="1">
        <p:scale>
          <a:sx n="68" d="100"/>
          <a:sy n="68" d="100"/>
        </p:scale>
        <p:origin x="3786" y="84"/>
      </p:cViewPr>
      <p:guideLst>
        <p:guide orient="horz" pos="3369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96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 userDrawn="1"/>
        </p:nvGrpSpPr>
        <p:grpSpPr>
          <a:xfrm>
            <a:off x="322711" y="313791"/>
            <a:ext cx="6912120" cy="10080000"/>
            <a:chOff x="322711" y="313791"/>
            <a:chExt cx="6912120" cy="10080000"/>
          </a:xfrm>
        </p:grpSpPr>
        <p:sp>
          <p:nvSpPr>
            <p:cNvPr id="114" name="Rectangle 136"/>
            <p:cNvSpPr>
              <a:spLocks noChangeArrowheads="1"/>
            </p:cNvSpPr>
            <p:nvPr userDrawn="1"/>
          </p:nvSpPr>
          <p:spPr bwMode="auto">
            <a:xfrm>
              <a:off x="322711" y="314983"/>
              <a:ext cx="6909595" cy="10078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1pPr>
              <a:lvl2pPr marL="742950" indent="-285750" eaLnBrk="0" hangingPunct="0"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2pPr>
              <a:lvl3pPr marL="1143000" indent="-228600" eaLnBrk="0" hangingPunct="0"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3pPr>
              <a:lvl4pPr marL="1600200" indent="-228600" eaLnBrk="0" hangingPunct="0"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4pPr>
              <a:lvl5pPr marL="2057400" indent="-228600" eaLnBrk="0" hangingPunct="0"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ＭＳ Ｐゴシック" charset="-128"/>
                  <a:ea typeface="ＭＳ Ｐゴシック" charset="-128"/>
                </a:defRPr>
              </a:lvl9pPr>
            </a:lstStyle>
            <a:p>
              <a:pPr eaLnBrk="1" hangingPunct="1"/>
              <a:endParaRPr lang="ja-JP" altLang="en-US">
                <a:solidFill>
                  <a:prstClr val="black"/>
                </a:solidFill>
              </a:endParaRPr>
            </a:p>
          </p:txBody>
        </p:sp>
        <p:grpSp>
          <p:nvGrpSpPr>
            <p:cNvPr id="8" name="グループ化 7"/>
            <p:cNvGrpSpPr/>
            <p:nvPr userDrawn="1"/>
          </p:nvGrpSpPr>
          <p:grpSpPr>
            <a:xfrm>
              <a:off x="470297" y="313791"/>
              <a:ext cx="6620669" cy="10080000"/>
              <a:chOff x="467175" y="181717"/>
              <a:chExt cx="6620669" cy="10332000"/>
            </a:xfrm>
          </p:grpSpPr>
          <p:sp>
            <p:nvSpPr>
              <p:cNvPr id="171" name="Line 42"/>
              <p:cNvSpPr>
                <a:spLocks noChangeShapeType="1"/>
              </p:cNvSpPr>
              <p:nvPr userDrawn="1"/>
            </p:nvSpPr>
            <p:spPr bwMode="auto">
              <a:xfrm rot="5400000">
                <a:off x="-41225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Line 43"/>
              <p:cNvSpPr>
                <a:spLocks noChangeShapeType="1"/>
              </p:cNvSpPr>
              <p:nvPr userDrawn="1"/>
            </p:nvSpPr>
            <p:spPr bwMode="auto">
              <a:xfrm rot="5400000">
                <a:off x="-397968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Line 44"/>
              <p:cNvSpPr>
                <a:spLocks noChangeShapeType="1"/>
              </p:cNvSpPr>
              <p:nvPr userDrawn="1"/>
            </p:nvSpPr>
            <p:spPr bwMode="auto">
              <a:xfrm rot="5400000">
                <a:off x="-38352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Line 45"/>
              <p:cNvSpPr>
                <a:spLocks noChangeShapeType="1"/>
              </p:cNvSpPr>
              <p:nvPr userDrawn="1"/>
            </p:nvSpPr>
            <p:spPr bwMode="auto">
              <a:xfrm rot="5400000">
                <a:off x="-36907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Line 46"/>
              <p:cNvSpPr>
                <a:spLocks noChangeShapeType="1"/>
              </p:cNvSpPr>
              <p:nvPr userDrawn="1"/>
            </p:nvSpPr>
            <p:spPr bwMode="auto">
              <a:xfrm rot="5400000">
                <a:off x="-354788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Line 47"/>
              <p:cNvSpPr>
                <a:spLocks noChangeShapeType="1"/>
              </p:cNvSpPr>
              <p:nvPr userDrawn="1"/>
            </p:nvSpPr>
            <p:spPr bwMode="auto">
              <a:xfrm rot="5400000">
                <a:off x="-34034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Line 48"/>
              <p:cNvSpPr>
                <a:spLocks noChangeShapeType="1"/>
              </p:cNvSpPr>
              <p:nvPr userDrawn="1"/>
            </p:nvSpPr>
            <p:spPr bwMode="auto">
              <a:xfrm rot="5400000">
                <a:off x="-32589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Line 49"/>
              <p:cNvSpPr>
                <a:spLocks noChangeShapeType="1"/>
              </p:cNvSpPr>
              <p:nvPr userDrawn="1"/>
            </p:nvSpPr>
            <p:spPr bwMode="auto">
              <a:xfrm rot="5400000">
                <a:off x="-31145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Line 50"/>
              <p:cNvSpPr>
                <a:spLocks noChangeShapeType="1"/>
              </p:cNvSpPr>
              <p:nvPr userDrawn="1"/>
            </p:nvSpPr>
            <p:spPr bwMode="auto">
              <a:xfrm rot="5400000">
                <a:off x="-29716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Line 51"/>
              <p:cNvSpPr>
                <a:spLocks noChangeShapeType="1"/>
              </p:cNvSpPr>
              <p:nvPr userDrawn="1"/>
            </p:nvSpPr>
            <p:spPr bwMode="auto">
              <a:xfrm rot="5400000">
                <a:off x="-28271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Line 52"/>
              <p:cNvSpPr>
                <a:spLocks noChangeShapeType="1"/>
              </p:cNvSpPr>
              <p:nvPr userDrawn="1"/>
            </p:nvSpPr>
            <p:spPr bwMode="auto">
              <a:xfrm rot="5400000">
                <a:off x="-26827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Line 53"/>
              <p:cNvSpPr>
                <a:spLocks noChangeShapeType="1"/>
              </p:cNvSpPr>
              <p:nvPr userDrawn="1"/>
            </p:nvSpPr>
            <p:spPr bwMode="auto">
              <a:xfrm rot="5400000">
                <a:off x="-253823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Line 54"/>
              <p:cNvSpPr>
                <a:spLocks noChangeShapeType="1"/>
              </p:cNvSpPr>
              <p:nvPr userDrawn="1"/>
            </p:nvSpPr>
            <p:spPr bwMode="auto">
              <a:xfrm rot="5400000">
                <a:off x="-23953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Line 55"/>
              <p:cNvSpPr>
                <a:spLocks noChangeShapeType="1"/>
              </p:cNvSpPr>
              <p:nvPr userDrawn="1"/>
            </p:nvSpPr>
            <p:spPr bwMode="auto">
              <a:xfrm rot="5400000">
                <a:off x="-22509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Line 56"/>
              <p:cNvSpPr>
                <a:spLocks noChangeShapeType="1"/>
              </p:cNvSpPr>
              <p:nvPr userDrawn="1"/>
            </p:nvSpPr>
            <p:spPr bwMode="auto">
              <a:xfrm rot="5400000">
                <a:off x="-210643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Line 57"/>
              <p:cNvSpPr>
                <a:spLocks noChangeShapeType="1"/>
              </p:cNvSpPr>
              <p:nvPr userDrawn="1"/>
            </p:nvSpPr>
            <p:spPr bwMode="auto">
              <a:xfrm rot="5400000">
                <a:off x="-18191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Line 58"/>
              <p:cNvSpPr>
                <a:spLocks noChangeShapeType="1"/>
              </p:cNvSpPr>
              <p:nvPr userDrawn="1"/>
            </p:nvSpPr>
            <p:spPr bwMode="auto">
              <a:xfrm rot="5400000">
                <a:off x="-167463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Line 59"/>
              <p:cNvSpPr>
                <a:spLocks noChangeShapeType="1"/>
              </p:cNvSpPr>
              <p:nvPr userDrawn="1"/>
            </p:nvSpPr>
            <p:spPr bwMode="auto">
              <a:xfrm rot="5400000">
                <a:off x="-13873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Line 60"/>
              <p:cNvSpPr>
                <a:spLocks noChangeShapeType="1"/>
              </p:cNvSpPr>
              <p:nvPr userDrawn="1"/>
            </p:nvSpPr>
            <p:spPr bwMode="auto">
              <a:xfrm rot="5400000">
                <a:off x="-1242837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Line 61"/>
              <p:cNvSpPr>
                <a:spLocks noChangeShapeType="1"/>
              </p:cNvSpPr>
              <p:nvPr userDrawn="1"/>
            </p:nvSpPr>
            <p:spPr bwMode="auto">
              <a:xfrm rot="5400000">
                <a:off x="-109837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Line 62"/>
              <p:cNvSpPr>
                <a:spLocks noChangeShapeType="1"/>
              </p:cNvSpPr>
              <p:nvPr userDrawn="1"/>
            </p:nvSpPr>
            <p:spPr bwMode="auto">
              <a:xfrm rot="5400000">
                <a:off x="-9555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Line 63"/>
              <p:cNvSpPr>
                <a:spLocks noChangeShapeType="1"/>
              </p:cNvSpPr>
              <p:nvPr userDrawn="1"/>
            </p:nvSpPr>
            <p:spPr bwMode="auto">
              <a:xfrm rot="5400000">
                <a:off x="-811037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Line 64"/>
              <p:cNvSpPr>
                <a:spLocks noChangeShapeType="1"/>
              </p:cNvSpPr>
              <p:nvPr userDrawn="1"/>
            </p:nvSpPr>
            <p:spPr bwMode="auto">
              <a:xfrm rot="5400000">
                <a:off x="-66657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Line 65"/>
              <p:cNvSpPr>
                <a:spLocks noChangeShapeType="1"/>
              </p:cNvSpPr>
              <p:nvPr userDrawn="1"/>
            </p:nvSpPr>
            <p:spPr bwMode="auto">
              <a:xfrm rot="5400000">
                <a:off x="-522112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Line 66"/>
              <p:cNvSpPr>
                <a:spLocks noChangeShapeType="1"/>
              </p:cNvSpPr>
              <p:nvPr userDrawn="1"/>
            </p:nvSpPr>
            <p:spPr bwMode="auto">
              <a:xfrm rot="5400000">
                <a:off x="-379237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Line 67"/>
              <p:cNvSpPr>
                <a:spLocks noChangeShapeType="1"/>
              </p:cNvSpPr>
              <p:nvPr userDrawn="1"/>
            </p:nvSpPr>
            <p:spPr bwMode="auto">
              <a:xfrm rot="5400000">
                <a:off x="-23477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Line 68"/>
              <p:cNvSpPr>
                <a:spLocks noChangeShapeType="1"/>
              </p:cNvSpPr>
              <p:nvPr userDrawn="1"/>
            </p:nvSpPr>
            <p:spPr bwMode="auto">
              <a:xfrm rot="5400000">
                <a:off x="-90312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Line 69"/>
              <p:cNvSpPr>
                <a:spLocks noChangeShapeType="1"/>
              </p:cNvSpPr>
              <p:nvPr userDrawn="1"/>
            </p:nvSpPr>
            <p:spPr bwMode="auto">
              <a:xfrm rot="5400000">
                <a:off x="5415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Line 70"/>
              <p:cNvSpPr>
                <a:spLocks noChangeShapeType="1"/>
              </p:cNvSpPr>
              <p:nvPr userDrawn="1"/>
            </p:nvSpPr>
            <p:spPr bwMode="auto">
              <a:xfrm rot="5400000">
                <a:off x="1970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Line 71"/>
              <p:cNvSpPr>
                <a:spLocks noChangeShapeType="1"/>
              </p:cNvSpPr>
              <p:nvPr userDrawn="1"/>
            </p:nvSpPr>
            <p:spPr bwMode="auto">
              <a:xfrm rot="5400000">
                <a:off x="34148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Line 72"/>
              <p:cNvSpPr>
                <a:spLocks noChangeShapeType="1"/>
              </p:cNvSpPr>
              <p:nvPr userDrawn="1"/>
            </p:nvSpPr>
            <p:spPr bwMode="auto">
              <a:xfrm rot="5400000">
                <a:off x="48595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Line 73"/>
              <p:cNvSpPr>
                <a:spLocks noChangeShapeType="1"/>
              </p:cNvSpPr>
              <p:nvPr userDrawn="1"/>
            </p:nvSpPr>
            <p:spPr bwMode="auto">
              <a:xfrm rot="5400000">
                <a:off x="6288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Line 74"/>
              <p:cNvSpPr>
                <a:spLocks noChangeShapeType="1"/>
              </p:cNvSpPr>
              <p:nvPr userDrawn="1"/>
            </p:nvSpPr>
            <p:spPr bwMode="auto">
              <a:xfrm rot="5400000">
                <a:off x="-19635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Line 75"/>
              <p:cNvSpPr>
                <a:spLocks noChangeShapeType="1"/>
              </p:cNvSpPr>
              <p:nvPr userDrawn="1"/>
            </p:nvSpPr>
            <p:spPr bwMode="auto">
              <a:xfrm rot="5400000">
                <a:off x="7717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Line 76"/>
              <p:cNvSpPr>
                <a:spLocks noChangeShapeType="1"/>
              </p:cNvSpPr>
              <p:nvPr userDrawn="1"/>
            </p:nvSpPr>
            <p:spPr bwMode="auto">
              <a:xfrm rot="5400000">
                <a:off x="9161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Line 77"/>
              <p:cNvSpPr>
                <a:spLocks noChangeShapeType="1"/>
              </p:cNvSpPr>
              <p:nvPr userDrawn="1"/>
            </p:nvSpPr>
            <p:spPr bwMode="auto">
              <a:xfrm rot="5400000">
                <a:off x="10606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Line 78"/>
              <p:cNvSpPr>
                <a:spLocks noChangeShapeType="1"/>
              </p:cNvSpPr>
              <p:nvPr userDrawn="1"/>
            </p:nvSpPr>
            <p:spPr bwMode="auto">
              <a:xfrm rot="5400000">
                <a:off x="1203500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Line 79"/>
              <p:cNvSpPr>
                <a:spLocks noChangeShapeType="1"/>
              </p:cNvSpPr>
              <p:nvPr userDrawn="1"/>
            </p:nvSpPr>
            <p:spPr bwMode="auto">
              <a:xfrm rot="5400000">
                <a:off x="-15317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Line 43"/>
              <p:cNvSpPr>
                <a:spLocks noChangeShapeType="1"/>
              </p:cNvSpPr>
              <p:nvPr userDrawn="1"/>
            </p:nvSpPr>
            <p:spPr bwMode="auto">
              <a:xfrm rot="5400000">
                <a:off x="1345581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Line 44"/>
              <p:cNvSpPr>
                <a:spLocks noChangeShapeType="1"/>
              </p:cNvSpPr>
              <p:nvPr userDrawn="1"/>
            </p:nvSpPr>
            <p:spPr bwMode="auto">
              <a:xfrm rot="5400000">
                <a:off x="1490044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Line 45"/>
              <p:cNvSpPr>
                <a:spLocks noChangeShapeType="1"/>
              </p:cNvSpPr>
              <p:nvPr userDrawn="1"/>
            </p:nvSpPr>
            <p:spPr bwMode="auto">
              <a:xfrm rot="5400000">
                <a:off x="1634506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Line 46"/>
              <p:cNvSpPr>
                <a:spLocks noChangeShapeType="1"/>
              </p:cNvSpPr>
              <p:nvPr userDrawn="1"/>
            </p:nvSpPr>
            <p:spPr bwMode="auto">
              <a:xfrm rot="5400000">
                <a:off x="1777381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Line 47"/>
              <p:cNvSpPr>
                <a:spLocks noChangeShapeType="1"/>
              </p:cNvSpPr>
              <p:nvPr userDrawn="1"/>
            </p:nvSpPr>
            <p:spPr bwMode="auto">
              <a:xfrm rot="5400000">
                <a:off x="1921844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Line 44"/>
              <p:cNvSpPr>
                <a:spLocks noChangeShapeType="1"/>
              </p:cNvSpPr>
              <p:nvPr userDrawn="1"/>
            </p:nvSpPr>
            <p:spPr bwMode="auto">
              <a:xfrm rot="5400000">
                <a:off x="-46988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Line 45"/>
              <p:cNvSpPr>
                <a:spLocks noChangeShapeType="1"/>
              </p:cNvSpPr>
              <p:nvPr userDrawn="1"/>
            </p:nvSpPr>
            <p:spPr bwMode="auto">
              <a:xfrm rot="5400000">
                <a:off x="-4554363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Line 46"/>
              <p:cNvSpPr>
                <a:spLocks noChangeShapeType="1"/>
              </p:cNvSpPr>
              <p:nvPr userDrawn="1"/>
            </p:nvSpPr>
            <p:spPr bwMode="auto">
              <a:xfrm rot="5400000">
                <a:off x="-4411488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Line 47"/>
              <p:cNvSpPr>
                <a:spLocks noChangeShapeType="1"/>
              </p:cNvSpPr>
              <p:nvPr userDrawn="1"/>
            </p:nvSpPr>
            <p:spPr bwMode="auto">
              <a:xfrm rot="5400000">
                <a:off x="-4267025" y="5347717"/>
                <a:ext cx="103320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60" name="グループ化 359"/>
            <p:cNvGrpSpPr/>
            <p:nvPr userDrawn="1"/>
          </p:nvGrpSpPr>
          <p:grpSpPr>
            <a:xfrm>
              <a:off x="326431" y="459407"/>
              <a:ext cx="6908400" cy="9791545"/>
              <a:chOff x="181554" y="459407"/>
              <a:chExt cx="7200000" cy="9791545"/>
            </a:xfrm>
          </p:grpSpPr>
          <p:sp>
            <p:nvSpPr>
              <p:cNvPr id="361" name="Line 8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18805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Line 8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84473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Line 8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70031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Line 8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55747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Line 8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413047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Line 8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26862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Line 8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124197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Line 8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98135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Line 8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836934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Line 9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69250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Line 9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54967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Line 9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40524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Line 9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6082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Line 9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1639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Line 9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644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Line 9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7086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Line 9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1529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Line 9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5813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Line 9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0255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Line 10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74698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Line 10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89140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Line 10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034244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Line 10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17866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Line 10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32309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Line 10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46752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Line 10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61035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Line 10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75478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Line 10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189762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Line 10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61974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Line 11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762584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5" name="Line 11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90701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6" name="Line 11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05143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7" name="Line 11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19427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8" name="Line 11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33869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9" name="Line 11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48312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Line 11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62754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Line 11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77038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Line 11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391481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Line 11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05923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Line 12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20366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Line 12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34649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Line 12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49092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Line 12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63535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Line 12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77818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Line 12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492261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Line 12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067038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Line 12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21146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Line 12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35430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Line 12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49872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Line 13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64315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Line 13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78598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Line 132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5930414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Line 13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475321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Line 13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04045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Line 13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2330896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Line 12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3140593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Line 12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99775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Line 12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85333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Line 12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708905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Line 12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564480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Line 128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42164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Line 129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277217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Line 130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213279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Line 131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-1989954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Line 123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074839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Line 124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217677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Line 125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36210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Line 126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506527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Line 127"/>
              <p:cNvSpPr>
                <a:spLocks noChangeShapeType="1"/>
              </p:cNvSpPr>
              <p:nvPr userDrawn="1"/>
            </p:nvSpPr>
            <p:spPr bwMode="auto">
              <a:xfrm rot="5400000">
                <a:off x="3781554" y="6650952"/>
                <a:ext cx="0" cy="720000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846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l" defTabSz="976762" rtl="0" eaLnBrk="1" latinLnBrk="0" hangingPunct="1">
        <a:spcBef>
          <a:spcPct val="0"/>
        </a:spcBef>
        <a:buNone/>
        <a:defRPr kumimoji="1" sz="1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marR="0" indent="-216000" algn="l" defTabSz="97676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Wingdings" panose="05000000000000000000" pitchFamily="2" charset="2"/>
        <a:buChar char="l"/>
        <a:tabLst/>
        <a:defRPr kumimoji="1" sz="160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1pPr>
      <a:lvl2pPr marL="432000" marR="0" indent="-216000" algn="l" defTabSz="976762" rtl="0" eaLnBrk="1" fontAlgn="auto" latinLnBrk="0" hangingPunct="1">
        <a:lnSpc>
          <a:spcPct val="100000"/>
        </a:lnSpc>
        <a:spcBef>
          <a:spcPts val="400"/>
        </a:spcBef>
        <a:spcAft>
          <a:spcPts val="0"/>
        </a:spcAft>
        <a:buClr>
          <a:prstClr val="white">
            <a:lumMod val="75000"/>
          </a:prstClr>
        </a:buClr>
        <a:buSzPct val="80000"/>
        <a:buFont typeface="Wingdings" panose="05000000000000000000" pitchFamily="2" charset="2"/>
        <a:buChar char="l"/>
        <a:tabLst/>
        <a:defRPr kumimoji="1" sz="140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2pPr>
      <a:lvl3pPr marL="576000" marR="0" indent="-144000" algn="l" defTabSz="976762" rtl="0" eaLnBrk="1" fontAlgn="auto" latinLnBrk="0" hangingPunct="1">
        <a:lnSpc>
          <a:spcPct val="100000"/>
        </a:lnSpc>
        <a:spcBef>
          <a:spcPts val="500"/>
        </a:spcBef>
        <a:spcAft>
          <a:spcPts val="0"/>
        </a:spcAft>
        <a:buClr>
          <a:prstClr val="white">
            <a:lumMod val="50000"/>
          </a:prstClr>
        </a:buClr>
        <a:buSzPct val="100000"/>
        <a:buFont typeface="Arial" panose="020B0604020202020204" pitchFamily="34" charset="0"/>
        <a:buChar char="•"/>
        <a:tabLst/>
        <a:defRPr kumimoji="1" sz="120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3pPr>
      <a:lvl4pPr marL="684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10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4pPr>
      <a:lvl5pPr marL="792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05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5pPr>
      <a:lvl6pPr marL="900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05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6pPr>
      <a:lvl7pPr marL="1008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05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7pPr>
      <a:lvl8pPr marL="1116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05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8pPr>
      <a:lvl9pPr marL="1224000" marR="0" indent="-108000" algn="l" defTabSz="97676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prstClr val="white">
            <a:lumMod val="50000"/>
          </a:prstClr>
        </a:buClr>
        <a:buSzPct val="80000"/>
        <a:buFont typeface="Arial" panose="020B0604020202020204" pitchFamily="34" charset="0"/>
        <a:buChar char="•"/>
        <a:tabLst/>
        <a:defRPr kumimoji="1" sz="1050" kern="1200" baseline="0">
          <a:solidFill>
            <a:schemeClr val="tx1"/>
          </a:solidFill>
          <a:latin typeface="(日本語用のフォントを使用)"/>
          <a:ea typeface="ＭＳ Ｐゴシック" panose="020B0600070205080204" pitchFamily="50" charset="-128"/>
          <a:cs typeface="+mn-cs"/>
        </a:defRPr>
      </a:lvl9pPr>
    </p:bodyStyle>
    <p:otherStyle>
      <a:defPPr>
        <a:defRPr lang="ja-JP"/>
      </a:defPPr>
      <a:lvl1pPr marL="0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381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6762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143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3524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1905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0286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18667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7048" algn="l" defTabSz="97676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 bwMode="gray">
          <a:xfrm>
            <a:off x="1039359" y="9260318"/>
            <a:ext cx="2083890" cy="422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 fontAlgn="ctr"/>
            <a:r>
              <a:rPr kumimoji="1" lang="ja-JP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緑富士株式会社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9984"/>
              </p:ext>
            </p:extLst>
          </p:nvPr>
        </p:nvGraphicFramePr>
        <p:xfrm>
          <a:off x="456815" y="6870310"/>
          <a:ext cx="6390464" cy="19933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201"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216013" marR="0" marT="0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216013" marR="0" marT="0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201"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216013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216013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06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訪問が難しい場合は、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会議でのご説明とさせていただきます。</a:t>
                      </a:r>
                    </a:p>
                  </a:txBody>
                  <a:tcPr marL="216013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216013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貴　社　名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2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ご担当者名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2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ご連絡先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2" name="グループ化 41"/>
          <p:cNvGrpSpPr/>
          <p:nvPr/>
        </p:nvGrpSpPr>
        <p:grpSpPr bwMode="gray">
          <a:xfrm>
            <a:off x="119236" y="1038055"/>
            <a:ext cx="7054957" cy="9107025"/>
            <a:chOff x="203923" y="808485"/>
            <a:chExt cx="7054957" cy="9362750"/>
          </a:xfrm>
        </p:grpSpPr>
        <p:cxnSp>
          <p:nvCxnSpPr>
            <p:cNvPr id="5" name="直線コネクタ 4"/>
            <p:cNvCxnSpPr/>
            <p:nvPr/>
          </p:nvCxnSpPr>
          <p:spPr bwMode="gray">
            <a:xfrm>
              <a:off x="319088" y="6515224"/>
              <a:ext cx="6923087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65"/>
            <p:cNvSpPr>
              <a:spLocks noChangeAspect="1"/>
            </p:cNvSpPr>
            <p:nvPr/>
          </p:nvSpPr>
          <p:spPr bwMode="gray">
            <a:xfrm flipH="1" flipV="1">
              <a:off x="3845643" y="2475294"/>
              <a:ext cx="1069975" cy="1879600"/>
            </a:xfrm>
            <a:custGeom>
              <a:avLst/>
              <a:gdLst/>
              <a:ahLst/>
              <a:cxnLst>
                <a:cxn ang="0">
                  <a:pos x="703" y="1228"/>
                </a:cxn>
                <a:cxn ang="0">
                  <a:pos x="3" y="466"/>
                </a:cxn>
                <a:cxn ang="0">
                  <a:pos x="111" y="70"/>
                </a:cxn>
                <a:cxn ang="0">
                  <a:pos x="29" y="22"/>
                </a:cxn>
                <a:cxn ang="0">
                  <a:pos x="373" y="0"/>
                </a:cxn>
                <a:cxn ang="0">
                  <a:pos x="525" y="308"/>
                </a:cxn>
                <a:cxn ang="0">
                  <a:pos x="441" y="260"/>
                </a:cxn>
                <a:cxn ang="0">
                  <a:pos x="385" y="466"/>
                </a:cxn>
                <a:cxn ang="0">
                  <a:pos x="715" y="840"/>
                </a:cxn>
                <a:cxn ang="0">
                  <a:pos x="579" y="1042"/>
                </a:cxn>
                <a:cxn ang="0">
                  <a:pos x="703" y="1228"/>
                </a:cxn>
              </a:cxnLst>
              <a:rect l="0" t="0" r="r" b="b"/>
              <a:pathLst>
                <a:path w="715" h="1239">
                  <a:moveTo>
                    <a:pt x="703" y="1228"/>
                  </a:moveTo>
                  <a:cubicBezTo>
                    <a:pt x="682" y="1239"/>
                    <a:pt x="27" y="1155"/>
                    <a:pt x="3" y="466"/>
                  </a:cubicBezTo>
                  <a:cubicBezTo>
                    <a:pt x="3" y="466"/>
                    <a:pt x="0" y="247"/>
                    <a:pt x="111" y="70"/>
                  </a:cubicBezTo>
                  <a:cubicBezTo>
                    <a:pt x="70" y="46"/>
                    <a:pt x="29" y="22"/>
                    <a:pt x="29" y="22"/>
                  </a:cubicBezTo>
                  <a:lnTo>
                    <a:pt x="373" y="0"/>
                  </a:lnTo>
                  <a:lnTo>
                    <a:pt x="525" y="308"/>
                  </a:lnTo>
                  <a:lnTo>
                    <a:pt x="441" y="260"/>
                  </a:lnTo>
                  <a:cubicBezTo>
                    <a:pt x="441" y="260"/>
                    <a:pt x="387" y="333"/>
                    <a:pt x="385" y="466"/>
                  </a:cubicBezTo>
                  <a:cubicBezTo>
                    <a:pt x="412" y="817"/>
                    <a:pt x="715" y="840"/>
                    <a:pt x="715" y="840"/>
                  </a:cubicBezTo>
                  <a:lnTo>
                    <a:pt x="579" y="1042"/>
                  </a:lnTo>
                  <a:cubicBezTo>
                    <a:pt x="579" y="1042"/>
                    <a:pt x="702" y="1230"/>
                    <a:pt x="703" y="122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10800000" wrap="none" t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+mn-lt"/>
                <a:ea typeface="+mn-ea"/>
              </a:endParaRPr>
            </a:p>
          </p:txBody>
        </p:sp>
        <p:sp>
          <p:nvSpPr>
            <p:cNvPr id="37" name="Freeform 66"/>
            <p:cNvSpPr>
              <a:spLocks noChangeAspect="1"/>
            </p:cNvSpPr>
            <p:nvPr/>
          </p:nvSpPr>
          <p:spPr bwMode="gray">
            <a:xfrm flipH="1" flipV="1">
              <a:off x="2603312" y="2356325"/>
              <a:ext cx="1436688" cy="1803400"/>
            </a:xfrm>
            <a:custGeom>
              <a:avLst/>
              <a:gdLst/>
              <a:ahLst/>
              <a:cxnLst>
                <a:cxn ang="0">
                  <a:pos x="888" y="0"/>
                </a:cxn>
                <a:cxn ang="0">
                  <a:pos x="958" y="322"/>
                </a:cxn>
                <a:cxn ang="0">
                  <a:pos x="192" y="1090"/>
                </a:cxn>
                <a:cxn ang="0">
                  <a:pos x="192" y="1188"/>
                </a:cxn>
                <a:cxn ang="0">
                  <a:pos x="0" y="898"/>
                </a:cxn>
                <a:cxn ang="0">
                  <a:pos x="192" y="610"/>
                </a:cxn>
                <a:cxn ang="0">
                  <a:pos x="192" y="703"/>
                </a:cxn>
                <a:cxn ang="0">
                  <a:pos x="576" y="322"/>
                </a:cxn>
                <a:cxn ang="0">
                  <a:pos x="550" y="181"/>
                </a:cxn>
                <a:cxn ang="0">
                  <a:pos x="790" y="198"/>
                </a:cxn>
                <a:cxn ang="0">
                  <a:pos x="888" y="0"/>
                </a:cxn>
              </a:cxnLst>
              <a:rect l="0" t="0" r="r" b="b"/>
              <a:pathLst>
                <a:path w="961" h="1188">
                  <a:moveTo>
                    <a:pt x="888" y="0"/>
                  </a:moveTo>
                  <a:cubicBezTo>
                    <a:pt x="961" y="142"/>
                    <a:pt x="958" y="322"/>
                    <a:pt x="958" y="322"/>
                  </a:cubicBezTo>
                  <a:cubicBezTo>
                    <a:pt x="937" y="909"/>
                    <a:pt x="448" y="1093"/>
                    <a:pt x="192" y="1090"/>
                  </a:cubicBezTo>
                  <a:cubicBezTo>
                    <a:pt x="192" y="1139"/>
                    <a:pt x="192" y="1188"/>
                    <a:pt x="192" y="1188"/>
                  </a:cubicBezTo>
                  <a:lnTo>
                    <a:pt x="0" y="898"/>
                  </a:lnTo>
                  <a:lnTo>
                    <a:pt x="192" y="610"/>
                  </a:lnTo>
                  <a:cubicBezTo>
                    <a:pt x="192" y="610"/>
                    <a:pt x="192" y="656"/>
                    <a:pt x="192" y="703"/>
                  </a:cubicBezTo>
                  <a:cubicBezTo>
                    <a:pt x="556" y="682"/>
                    <a:pt x="583" y="339"/>
                    <a:pt x="576" y="322"/>
                  </a:cubicBezTo>
                  <a:cubicBezTo>
                    <a:pt x="573" y="247"/>
                    <a:pt x="550" y="181"/>
                    <a:pt x="550" y="181"/>
                  </a:cubicBezTo>
                  <a:lnTo>
                    <a:pt x="790" y="198"/>
                  </a:lnTo>
                  <a:cubicBezTo>
                    <a:pt x="790" y="198"/>
                    <a:pt x="839" y="99"/>
                    <a:pt x="88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10800000" wrap="none" t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+mn-lt"/>
                <a:ea typeface="+mn-ea"/>
              </a:endParaRPr>
            </a:p>
          </p:txBody>
        </p:sp>
        <p:sp>
          <p:nvSpPr>
            <p:cNvPr id="38" name="Freeform 67"/>
            <p:cNvSpPr>
              <a:spLocks noChangeAspect="1"/>
            </p:cNvSpPr>
            <p:nvPr/>
          </p:nvSpPr>
          <p:spPr bwMode="gray">
            <a:xfrm flipH="1" flipV="1">
              <a:off x="2638353" y="3808747"/>
              <a:ext cx="2054225" cy="1019175"/>
            </a:xfrm>
            <a:custGeom>
              <a:avLst/>
              <a:gdLst/>
              <a:ahLst/>
              <a:cxnLst>
                <a:cxn ang="0">
                  <a:pos x="331" y="542"/>
                </a:cxn>
                <a:cxn ang="0">
                  <a:pos x="226" y="329"/>
                </a:cxn>
                <a:cxn ang="0">
                  <a:pos x="0" y="344"/>
                </a:cxn>
                <a:cxn ang="0">
                  <a:pos x="622" y="26"/>
                </a:cxn>
                <a:cxn ang="0">
                  <a:pos x="1288" y="413"/>
                </a:cxn>
                <a:cxn ang="0">
                  <a:pos x="1374" y="362"/>
                </a:cxn>
                <a:cxn ang="0">
                  <a:pos x="1224" y="671"/>
                </a:cxn>
                <a:cxn ang="0">
                  <a:pos x="877" y="648"/>
                </a:cxn>
                <a:cxn ang="0">
                  <a:pos x="958" y="603"/>
                </a:cxn>
                <a:cxn ang="0">
                  <a:pos x="622" y="407"/>
                </a:cxn>
                <a:cxn ang="0">
                  <a:pos x="331" y="542"/>
                </a:cxn>
              </a:cxnLst>
              <a:rect l="0" t="0" r="r" b="b"/>
              <a:pathLst>
                <a:path w="1374" h="671">
                  <a:moveTo>
                    <a:pt x="331" y="542"/>
                  </a:moveTo>
                  <a:lnTo>
                    <a:pt x="226" y="329"/>
                  </a:lnTo>
                  <a:cubicBezTo>
                    <a:pt x="226" y="329"/>
                    <a:pt x="113" y="336"/>
                    <a:pt x="0" y="344"/>
                  </a:cubicBezTo>
                  <a:cubicBezTo>
                    <a:pt x="258" y="0"/>
                    <a:pt x="622" y="26"/>
                    <a:pt x="622" y="26"/>
                  </a:cubicBezTo>
                  <a:cubicBezTo>
                    <a:pt x="1111" y="36"/>
                    <a:pt x="1288" y="413"/>
                    <a:pt x="1288" y="413"/>
                  </a:cubicBezTo>
                  <a:lnTo>
                    <a:pt x="1374" y="362"/>
                  </a:lnTo>
                  <a:lnTo>
                    <a:pt x="1224" y="671"/>
                  </a:lnTo>
                  <a:lnTo>
                    <a:pt x="877" y="648"/>
                  </a:lnTo>
                  <a:lnTo>
                    <a:pt x="958" y="603"/>
                  </a:lnTo>
                  <a:cubicBezTo>
                    <a:pt x="958" y="603"/>
                    <a:pt x="862" y="408"/>
                    <a:pt x="622" y="407"/>
                  </a:cubicBezTo>
                  <a:cubicBezTo>
                    <a:pt x="426" y="410"/>
                    <a:pt x="331" y="542"/>
                    <a:pt x="331" y="54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tIns="25200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+mn-lt"/>
                <a:ea typeface="+mn-ea"/>
              </a:endParaRPr>
            </a:p>
          </p:txBody>
        </p:sp>
        <p:sp>
          <p:nvSpPr>
            <p:cNvPr id="39" name="テキスト ボックス 6"/>
            <p:cNvSpPr txBox="1">
              <a:spLocks noChangeArrowheads="1"/>
            </p:cNvSpPr>
            <p:nvPr/>
          </p:nvSpPr>
          <p:spPr bwMode="gray">
            <a:xfrm flipH="1">
              <a:off x="3665465" y="4365712"/>
              <a:ext cx="287977" cy="287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36000" anchor="ctr"/>
            <a:lstStyle>
              <a:lvl1pPr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b="1" dirty="0"/>
                <a:t>各種情報やセミナーのご案内</a:t>
              </a:r>
            </a:p>
          </p:txBody>
        </p:sp>
        <p:sp>
          <p:nvSpPr>
            <p:cNvPr id="40" name="テキスト ボックス 7"/>
            <p:cNvSpPr txBox="1">
              <a:spLocks noChangeArrowheads="1"/>
            </p:cNvSpPr>
            <p:nvPr/>
          </p:nvSpPr>
          <p:spPr bwMode="gray">
            <a:xfrm flipH="1">
              <a:off x="2945964" y="3284782"/>
              <a:ext cx="287977" cy="287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36000" anchor="ctr"/>
            <a:lstStyle>
              <a:lvl1pPr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b="1" dirty="0"/>
                <a:t>労働問題</a:t>
              </a:r>
              <a:endParaRPr lang="en-US" altLang="ja-JP" sz="1600" b="1" dirty="0"/>
            </a:p>
            <a:p>
              <a:pPr algn="ctr"/>
              <a:r>
                <a:rPr lang="ja-JP" altLang="en-US" sz="1600" b="1" dirty="0"/>
                <a:t>アドバイス</a:t>
              </a:r>
            </a:p>
          </p:txBody>
        </p:sp>
        <p:sp>
          <p:nvSpPr>
            <p:cNvPr id="41" name="テキスト ボックス 8"/>
            <p:cNvSpPr txBox="1">
              <a:spLocks noChangeArrowheads="1"/>
            </p:cNvSpPr>
            <p:nvPr/>
          </p:nvSpPr>
          <p:spPr bwMode="gray">
            <a:xfrm flipH="1">
              <a:off x="4216798" y="2814882"/>
              <a:ext cx="373458" cy="1220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36000" anchor="ctr"/>
            <a:lstStyle>
              <a:lvl1pPr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b="1" dirty="0"/>
                <a:t>経費削減の</a:t>
              </a:r>
              <a:br>
                <a:rPr lang="en-US" altLang="ja-JP" sz="1600" b="1" dirty="0"/>
              </a:br>
              <a:r>
                <a:rPr lang="ja-JP" altLang="en-US" sz="1600" b="1" dirty="0"/>
                <a:t>ご提案</a:t>
              </a:r>
            </a:p>
          </p:txBody>
        </p:sp>
        <p:sp>
          <p:nvSpPr>
            <p:cNvPr id="7" name="正方形/長方形 6"/>
            <p:cNvSpPr/>
            <p:nvPr/>
          </p:nvSpPr>
          <p:spPr bwMode="gray">
            <a:xfrm>
              <a:off x="230451" y="2756232"/>
              <a:ext cx="2654997" cy="1864985"/>
            </a:xfrm>
            <a:prstGeom prst="rect">
              <a:avLst/>
            </a:prstGeom>
          </p:spPr>
          <p:txBody>
            <a:bodyPr lIns="72000" rIns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ja-JP" altLang="en-US" sz="1200" b="1" dirty="0">
                  <a:solidFill>
                    <a:schemeClr val="accent1"/>
                  </a:solidFill>
                  <a:latin typeface="+mn-lt"/>
                  <a:ea typeface="+mn-ea"/>
                </a:rPr>
                <a:t>個別労務相談をいたします。</a:t>
              </a:r>
              <a:endParaRPr lang="en-US" altLang="ja-JP" sz="1200" b="1" dirty="0">
                <a:solidFill>
                  <a:schemeClr val="accent1"/>
                </a:solidFill>
                <a:latin typeface="+mn-lt"/>
                <a:ea typeface="+mn-ea"/>
              </a:endParaRPr>
            </a:p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en-US" altLang="ja-JP" sz="1100" b="1" dirty="0">
                  <a:solidFill>
                    <a:schemeClr val="accent1"/>
                  </a:solidFill>
                </a:rPr>
                <a:t>【</a:t>
              </a:r>
              <a:r>
                <a:rPr lang="ja-JP" altLang="en-US" sz="1100" b="1" dirty="0">
                  <a:solidFill>
                    <a:schemeClr val="accent1"/>
                  </a:solidFill>
                </a:rPr>
                <a:t>ご相談いただける内容</a:t>
              </a:r>
              <a:r>
                <a:rPr lang="en-US" altLang="ja-JP" sz="1100" b="1" dirty="0">
                  <a:solidFill>
                    <a:schemeClr val="accent1"/>
                  </a:solidFill>
                </a:rPr>
                <a:t>】</a:t>
              </a:r>
              <a:endParaRPr lang="ja-JP" altLang="en-US" sz="1100" b="1" dirty="0">
                <a:solidFill>
                  <a:schemeClr val="accent1"/>
                </a:solidFill>
                <a:latin typeface="+mn-lt"/>
                <a:ea typeface="+mn-ea"/>
              </a:endParaRPr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>
                  <a:latin typeface="+mn-lt"/>
                  <a:ea typeface="+mn-ea"/>
                </a:rPr>
                <a:t>「働き方改革関連法」への対応</a:t>
              </a:r>
              <a:endParaRPr lang="en-US" altLang="ja-JP" sz="1000" dirty="0">
                <a:latin typeface="+mn-lt"/>
                <a:ea typeface="+mn-ea"/>
              </a:endParaRPr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労基署対応（例：是正報告の仕方など）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労働時間管理、時間外労働協定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パワハラ・セクハラ・マタハラ</a:t>
              </a:r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解雇・退職等でお悩みの労務問題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endParaRPr lang="ja-JP" altLang="en-US" sz="1000" dirty="0">
                <a:latin typeface="+mn-lt"/>
                <a:ea typeface="+mn-ea"/>
              </a:endParaRPr>
            </a:p>
          </p:txBody>
        </p:sp>
        <p:sp>
          <p:nvSpPr>
            <p:cNvPr id="8" name="正方形/長方形 7"/>
            <p:cNvSpPr/>
            <p:nvPr/>
          </p:nvSpPr>
          <p:spPr bwMode="gray">
            <a:xfrm>
              <a:off x="5057018" y="2907483"/>
              <a:ext cx="2201862" cy="1307865"/>
            </a:xfrm>
            <a:prstGeom prst="rect">
              <a:avLst/>
            </a:prstGeom>
          </p:spPr>
          <p:txBody>
            <a:bodyPr wrap="square" lIns="0" rIns="7200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ja-JP" altLang="en-US" sz="1000" b="1" dirty="0">
                  <a:solidFill>
                    <a:schemeClr val="accent1"/>
                  </a:solidFill>
                </a:rPr>
                <a:t>最適な補償プランをご案内いたします。</a:t>
              </a:r>
              <a:endParaRPr lang="en-US" altLang="ja-JP" sz="1000" b="1" dirty="0">
                <a:solidFill>
                  <a:schemeClr val="accent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en-US" altLang="ja-JP" sz="1000" b="1" dirty="0">
                  <a:solidFill>
                    <a:schemeClr val="accent1"/>
                  </a:solidFill>
                </a:rPr>
                <a:t>【</a:t>
              </a:r>
              <a:r>
                <a:rPr lang="ja-JP" altLang="en-US" sz="1000" b="1" dirty="0">
                  <a:solidFill>
                    <a:schemeClr val="accent1"/>
                  </a:solidFill>
                </a:rPr>
                <a:t>労災互助会補償制度</a:t>
              </a:r>
              <a:r>
                <a:rPr lang="en-US" altLang="ja-JP" sz="1000" b="1" dirty="0">
                  <a:solidFill>
                    <a:schemeClr val="accent1"/>
                  </a:solidFill>
                </a:rPr>
                <a:t>】</a:t>
              </a:r>
              <a:endParaRPr lang="ja-JP" altLang="en-US" sz="1000" b="1" dirty="0">
                <a:solidFill>
                  <a:schemeClr val="accent1"/>
                </a:solidFill>
              </a:endParaRPr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新労災補償制度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労災上積み補償制度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第三者賠償補償制度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建築・土木・組立工事補償制度</a:t>
              </a:r>
            </a:p>
          </p:txBody>
        </p:sp>
        <p:sp>
          <p:nvSpPr>
            <p:cNvPr id="9" name="正方形/長方形 8"/>
            <p:cNvSpPr/>
            <p:nvPr/>
          </p:nvSpPr>
          <p:spPr bwMode="gray">
            <a:xfrm>
              <a:off x="2785301" y="4749989"/>
              <a:ext cx="2479675" cy="1096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en-US" altLang="ja-JP" sz="1000" b="1" dirty="0">
                  <a:solidFill>
                    <a:schemeClr val="accent1"/>
                  </a:solidFill>
                </a:rPr>
                <a:t>【</a:t>
              </a:r>
              <a:r>
                <a:rPr lang="ja-JP" altLang="en-US" sz="1000" b="1" dirty="0">
                  <a:solidFill>
                    <a:schemeClr val="accent1"/>
                  </a:solidFill>
                </a:rPr>
                <a:t>ご案内例</a:t>
              </a:r>
              <a:r>
                <a:rPr lang="en-US" altLang="ja-JP" sz="1000" b="1" dirty="0">
                  <a:solidFill>
                    <a:schemeClr val="accent1"/>
                  </a:solidFill>
                </a:rPr>
                <a:t>】</a:t>
              </a:r>
            </a:p>
            <a:p>
              <a:pPr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defRPr/>
              </a:pPr>
              <a:r>
                <a:rPr lang="ja-JP" altLang="en-US" sz="1000" b="1" dirty="0">
                  <a:solidFill>
                    <a:schemeClr val="accent1"/>
                  </a:solidFill>
                </a:rPr>
                <a:t>助成金関連について</a:t>
              </a:r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助成金関連情報のご提供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r>
                <a:rPr lang="ja-JP" altLang="en-US" sz="1000" dirty="0"/>
                <a:t>公的助成金の活用可能性を診断</a:t>
              </a:r>
              <a:endParaRPr lang="en-US" altLang="ja-JP" sz="1000" dirty="0"/>
            </a:p>
            <a:p>
              <a:pPr marL="144000" indent="-144000" fontAlgn="auto">
                <a:spcBef>
                  <a:spcPts val="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/>
              </a:pPr>
              <a:endParaRPr lang="en-US" altLang="ja-JP" sz="1000" dirty="0"/>
            </a:p>
          </p:txBody>
        </p:sp>
        <p:grpSp>
          <p:nvGrpSpPr>
            <p:cNvPr id="11" name="グループ化 27"/>
            <p:cNvGrpSpPr>
              <a:grpSpLocks/>
            </p:cNvGrpSpPr>
            <p:nvPr/>
          </p:nvGrpSpPr>
          <p:grpSpPr bwMode="gray">
            <a:xfrm>
              <a:off x="203923" y="808485"/>
              <a:ext cx="7054957" cy="1474982"/>
              <a:chOff x="204065" y="2089437"/>
              <a:chExt cx="7054987" cy="3186367"/>
            </a:xfrm>
          </p:grpSpPr>
          <p:sp>
            <p:nvSpPr>
              <p:cNvPr id="34" name="正方形/長方形 32"/>
              <p:cNvSpPr>
                <a:spLocks noChangeArrowheads="1"/>
              </p:cNvSpPr>
              <p:nvPr/>
            </p:nvSpPr>
            <p:spPr bwMode="gray">
              <a:xfrm>
                <a:off x="269260" y="3156534"/>
                <a:ext cx="6989792" cy="2119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72000" tIns="0" rIns="72000" bIns="36000" anchor="ctr">
                <a:no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ＭＳ Ｐゴシック" pitchFamily="50" charset="-128"/>
                    <a:ea typeface="ＭＳ Ｐゴシック" pitchFamily="50" charset="-128"/>
                  </a:defRPr>
                </a:lvl9pPr>
              </a:lstStyle>
              <a:p>
                <a:r>
                  <a:rPr lang="ja-JP" altLang="en-US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緑富士株式会社は</a:t>
                </a:r>
                <a:endParaRPr lang="en-US" altLang="ja-JP" sz="20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r>
                  <a:rPr lang="ja-JP" altLang="en-US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経営者の</a:t>
                </a:r>
                <a:r>
                  <a:rPr lang="ja-JP" altLang="ja-JP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様々なお</a:t>
                </a:r>
                <a:r>
                  <a:rPr lang="ja-JP" altLang="en-US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悩み</a:t>
                </a:r>
                <a:r>
                  <a:rPr lang="ja-JP" altLang="ja-JP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ごと</a:t>
                </a:r>
                <a:r>
                  <a:rPr lang="ja-JP" altLang="en-US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の</a:t>
                </a:r>
                <a:r>
                  <a:rPr lang="ja-JP" altLang="ja-JP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解決のお手伝いをいたします</a:t>
                </a:r>
                <a:r>
                  <a:rPr lang="ja-JP" altLang="en-US" sz="20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。</a:t>
                </a:r>
                <a:endParaRPr lang="en-US" altLang="ja-JP" sz="20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endParaRPr lang="en-US" altLang="ja-JP" sz="20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r>
                  <a:rPr lang="ja-JP" altLang="en-US" sz="16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例えば、労務問題アドバイスでは、労働基準監督官</a:t>
                </a:r>
                <a:r>
                  <a:rPr lang="en-US" altLang="ja-JP" sz="16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OB</a:t>
                </a:r>
                <a:r>
                  <a:rPr lang="ja-JP" altLang="en-US" sz="16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で社会保険労務士資格者の弊社社員が無料・秘密厳守でアドバイスさせていただきます。</a:t>
                </a:r>
              </a:p>
              <a:p>
                <a:endParaRPr lang="ja-JP" altLang="en-US" sz="20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cxnSp>
            <p:nvCxnSpPr>
              <p:cNvPr id="35" name="直線コネクタ 34"/>
              <p:cNvCxnSpPr/>
              <p:nvPr/>
            </p:nvCxnSpPr>
            <p:spPr bwMode="gray">
              <a:xfrm>
                <a:off x="204065" y="2089437"/>
                <a:ext cx="6923117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正方形/長方形 11"/>
            <p:cNvSpPr/>
            <p:nvPr/>
          </p:nvSpPr>
          <p:spPr bwMode="gray">
            <a:xfrm>
              <a:off x="285750" y="5719770"/>
              <a:ext cx="6916737" cy="282576"/>
            </a:xfrm>
            <a:prstGeom prst="rect">
              <a:avLst/>
            </a:prstGeom>
            <a:noFill/>
            <a:ln>
              <a:noFill/>
            </a:ln>
          </p:spPr>
          <p:txBody>
            <a:bodyPr lIns="72000" tIns="0" rIns="0" bIns="36000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spc="-5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ご興味のある方は、以下にご記入の上、お電話もしくはＦＡＸにてご連絡ください。</a:t>
              </a:r>
            </a:p>
          </p:txBody>
        </p:sp>
        <p:sp>
          <p:nvSpPr>
            <p:cNvPr id="13" name="正方形/長方形 12"/>
            <p:cNvSpPr/>
            <p:nvPr/>
          </p:nvSpPr>
          <p:spPr bwMode="gray">
            <a:xfrm>
              <a:off x="311953" y="6623514"/>
              <a:ext cx="6711692" cy="2368127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14" name="グループ化 22"/>
            <p:cNvGrpSpPr>
              <a:grpSpLocks/>
            </p:cNvGrpSpPr>
            <p:nvPr/>
          </p:nvGrpSpPr>
          <p:grpSpPr bwMode="gray">
            <a:xfrm>
              <a:off x="3929699" y="9091735"/>
              <a:ext cx="3093946" cy="1079500"/>
              <a:chOff x="3929858" y="8947583"/>
              <a:chExt cx="3093960" cy="1079637"/>
            </a:xfrm>
          </p:grpSpPr>
          <p:sp>
            <p:nvSpPr>
              <p:cNvPr id="30" name="正方形/長方形 29"/>
              <p:cNvSpPr/>
              <p:nvPr/>
            </p:nvSpPr>
            <p:spPr bwMode="gray">
              <a:xfrm>
                <a:off x="4176873" y="8947583"/>
                <a:ext cx="930279" cy="231804"/>
              </a:xfrm>
              <a:prstGeom prst="rect">
                <a:avLst/>
              </a:prstGeom>
            </p:spPr>
            <p:txBody>
              <a:bodyPr wrap="none" lIns="108000" tIns="108000" rIns="0" bIns="0">
                <a:spAutoFit/>
              </a:bodyPr>
              <a:lstStyle/>
              <a:p>
                <a:pPr marL="361950" indent="-3619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latin typeface="+mn-ea"/>
                    <a:ea typeface="+mn-ea"/>
                  </a:rPr>
                  <a:t>＜引受保険会社＞</a:t>
                </a:r>
                <a:endParaRPr lang="ja-JP" altLang="en-US" sz="800" dirty="0">
                  <a:latin typeface="+mn-ea"/>
                  <a:ea typeface="+mn-ea"/>
                </a:endParaRPr>
              </a:p>
            </p:txBody>
          </p:sp>
          <p:sp>
            <p:nvSpPr>
              <p:cNvPr id="31" name="正方形/長方形 30"/>
              <p:cNvSpPr/>
              <p:nvPr/>
            </p:nvSpPr>
            <p:spPr bwMode="gray">
              <a:xfrm>
                <a:off x="3929858" y="8947583"/>
                <a:ext cx="3093960" cy="1079637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9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正方形/長方形 14"/>
            <p:cNvSpPr/>
            <p:nvPr/>
          </p:nvSpPr>
          <p:spPr bwMode="gray">
            <a:xfrm>
              <a:off x="222089" y="9055563"/>
              <a:ext cx="827087" cy="231775"/>
            </a:xfrm>
            <a:prstGeom prst="rect">
              <a:avLst/>
            </a:prstGeom>
          </p:spPr>
          <p:txBody>
            <a:bodyPr wrap="none" lIns="108000" tIns="108000" rIns="0" bIns="0">
              <a:spAutoFit/>
            </a:bodyPr>
            <a:lstStyle/>
            <a:p>
              <a:pPr marL="361950" indent="-3619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800" dirty="0">
                  <a:latin typeface="+mn-ea"/>
                  <a:ea typeface="+mn-ea"/>
                </a:rPr>
                <a:t>＜取扱代理店＞</a:t>
              </a:r>
              <a:endParaRPr lang="ja-JP" altLang="en-US" sz="800" dirty="0">
                <a:latin typeface="+mn-ea"/>
                <a:ea typeface="+mn-ea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gray">
            <a:xfrm>
              <a:off x="744553" y="9738655"/>
              <a:ext cx="2700337" cy="201444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 marL="361950" indent="-36195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900" spc="-100" dirty="0">
                  <a:latin typeface="+mn-ea"/>
                  <a:ea typeface="+mn-ea"/>
                </a:rPr>
                <a:t>〒</a:t>
              </a:r>
              <a:r>
                <a:rPr lang="en-US" altLang="ja-JP" sz="900" spc="-100" dirty="0">
                  <a:latin typeface="+mn-ea"/>
                  <a:ea typeface="+mn-ea"/>
                </a:rPr>
                <a:t>101-0052</a:t>
              </a:r>
              <a:r>
                <a:rPr lang="ja-JP" altLang="en-US" sz="900" spc="-100" dirty="0">
                  <a:latin typeface="+mn-lt"/>
                  <a:ea typeface="+mn-ea"/>
                </a:rPr>
                <a:t> 東京都千代田区神田小川町</a:t>
              </a:r>
              <a:r>
                <a:rPr lang="en-US" altLang="ja-JP" sz="900" spc="-100" dirty="0">
                  <a:latin typeface="+mn-lt"/>
                  <a:ea typeface="+mn-ea"/>
                </a:rPr>
                <a:t>3-7-1</a:t>
              </a:r>
              <a:endParaRPr lang="ja-JP" altLang="en-US" sz="900" spc="-50" dirty="0">
                <a:latin typeface="+mn-ea"/>
                <a:ea typeface="+mn-ea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gray">
            <a:xfrm>
              <a:off x="311953" y="9091734"/>
              <a:ext cx="3482096" cy="107392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8" name="正方形/長方形 17"/>
            <p:cNvSpPr/>
            <p:nvPr/>
          </p:nvSpPr>
          <p:spPr bwMode="gray">
            <a:xfrm>
              <a:off x="923938" y="10119936"/>
              <a:ext cx="2700337" cy="45719"/>
            </a:xfrm>
            <a:prstGeom prst="rect">
              <a:avLst/>
            </a:prstGeom>
          </p:spPr>
          <p:txBody>
            <a:bodyPr wrap="none" lIns="144000" tIns="0" rIns="0" bIns="72000" anchor="b"/>
            <a:lstStyle/>
            <a:p>
              <a:pPr marL="361950" indent="-3619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900" dirty="0">
                  <a:latin typeface="+mn-lt"/>
                  <a:ea typeface="+mn-ea"/>
                </a:rPr>
                <a:t>ＴＥＬ：</a:t>
              </a:r>
              <a:r>
                <a:rPr lang="en-US" altLang="ja-JP" sz="900" spc="-5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03‐5244‐5360</a:t>
              </a:r>
              <a:r>
                <a:rPr lang="ja-JP" altLang="en-US" sz="900" dirty="0">
                  <a:latin typeface="+mn-lt"/>
                  <a:ea typeface="+mn-ea"/>
                </a:rPr>
                <a:t>　ＦＡＸ：</a:t>
              </a:r>
              <a:r>
                <a:rPr lang="ja-JP" altLang="ja-JP" sz="900" dirty="0">
                  <a:effectLst/>
                  <a:ea typeface="ＭＳ Ｐゴシック" panose="020B0600070205080204" pitchFamily="50" charset="-128"/>
                  <a:cs typeface="Arial" panose="020B0604020202020204" pitchFamily="34" charset="0"/>
                </a:rPr>
                <a:t>　</a:t>
              </a:r>
              <a:r>
                <a:rPr lang="ja-JP" altLang="en-US" sz="900" dirty="0">
                  <a:latin typeface="+mn-lt"/>
                  <a:ea typeface="+mn-ea"/>
                </a:rPr>
                <a:t>：</a:t>
              </a:r>
              <a:r>
                <a:rPr lang="en-US" altLang="ja-JP" sz="900" spc="-5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03‐5577‐2808</a:t>
              </a:r>
            </a:p>
          </p:txBody>
        </p:sp>
      </p:grpSp>
      <p:sp>
        <p:nvSpPr>
          <p:cNvPr id="6" name="正方形/長方形 32">
            <a:extLst>
              <a:ext uri="{FF2B5EF4-FFF2-40B4-BE49-F238E27FC236}">
                <a16:creationId xmlns:a16="http://schemas.microsoft.com/office/drawing/2014/main" id="{2C705FE6-2778-4F09-2662-E7D1C390E3BD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2551" y="320816"/>
            <a:ext cx="6961642" cy="71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72000" bIns="36000" anchor="ctr">
            <a:noAutofit/>
          </a:bodyPr>
          <a:lstStyle>
            <a:lvl1pPr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r>
              <a:rPr lang="ja-JP" altLang="en-US" sz="2800" dirty="0">
                <a:latin typeface="HGP創英角ｺﾞｼｯｸUB" pitchFamily="50" charset="-128"/>
                <a:ea typeface="HGP創英角ｺﾞｼｯｸUB" pitchFamily="50" charset="-128"/>
              </a:rPr>
              <a:t>経営者の皆様へ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8B9DD07-959F-74A7-7FEC-7DC6B2D538DE}"/>
              </a:ext>
            </a:extLst>
          </p:cNvPr>
          <p:cNvSpPr/>
          <p:nvPr/>
        </p:nvSpPr>
        <p:spPr bwMode="gray">
          <a:xfrm>
            <a:off x="312701" y="6107009"/>
            <a:ext cx="6916737" cy="278175"/>
          </a:xfrm>
          <a:prstGeom prst="rect">
            <a:avLst/>
          </a:prstGeom>
          <a:noFill/>
          <a:ln>
            <a:noFill/>
          </a:ln>
        </p:spPr>
        <p:txBody>
          <a:bodyPr lIns="72000" tIns="0" rIns="0" bIns="36000" anchor="ctr">
            <a:noAutofit/>
          </a:bodyPr>
          <a:lstStyle/>
          <a:p>
            <a:pPr>
              <a:defRPr/>
            </a:pPr>
            <a:r>
              <a:rPr lang="ja-JP" altLang="en-US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ＴＥＬ</a:t>
            </a:r>
            <a:r>
              <a:rPr lang="en-US" altLang="ja-JP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.</a:t>
            </a:r>
            <a:r>
              <a:rPr lang="ja-JP" altLang="en-US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03-5244-5360</a:t>
            </a:r>
            <a:r>
              <a:rPr lang="ja-JP" altLang="en-US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ＦＡＸ</a:t>
            </a:r>
            <a:r>
              <a:rPr lang="en-US" altLang="ja-JP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.</a:t>
            </a:r>
            <a:r>
              <a:rPr lang="ja-JP" altLang="en-US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1600" spc="-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03-5577-2808</a:t>
            </a:r>
            <a:endParaRPr lang="ja-JP" altLang="en-US" sz="1600" spc="-5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32E00F5-F510-411A-D60F-FE1C80D70EB0}"/>
              </a:ext>
            </a:extLst>
          </p:cNvPr>
          <p:cNvSpPr/>
          <p:nvPr/>
        </p:nvSpPr>
        <p:spPr bwMode="gray">
          <a:xfrm>
            <a:off x="4315695" y="9235629"/>
            <a:ext cx="1934876" cy="847718"/>
          </a:xfrm>
          <a:prstGeom prst="rect">
            <a:avLst/>
          </a:prstGeom>
        </p:spPr>
        <p:txBody>
          <a:bodyPr wrap="none" lIns="108000" tIns="108000" rIns="0" bIns="0">
            <a:spAutoFit/>
          </a:bodyPr>
          <a:lstStyle/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  <a:ea typeface="+mn-ea"/>
              </a:rPr>
              <a:t>三井住友海上火災保険株式会社</a:t>
            </a:r>
          </a:p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</a:rPr>
              <a:t>損害保険ジャパン株式会社</a:t>
            </a:r>
          </a:p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  <a:ea typeface="+mn-ea"/>
              </a:rPr>
              <a:t>東京海上日動火災保険株式会社</a:t>
            </a:r>
          </a:p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</a:rPr>
              <a:t>あいおいニッセイ同和損害保険株式会社</a:t>
            </a:r>
          </a:p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  <a:ea typeface="+mn-ea"/>
              </a:rPr>
              <a:t>三井住友海上</a:t>
            </a:r>
            <a:r>
              <a:rPr lang="ja-JP" altLang="en-US" sz="800" dirty="0">
                <a:latin typeface="+mn-ea"/>
              </a:rPr>
              <a:t>あいおい生命保険株式会社</a:t>
            </a:r>
          </a:p>
          <a:p>
            <a:pPr marL="361950" indent="-361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latin typeface="+mn-ea"/>
                <a:ea typeface="+mn-ea"/>
              </a:rPr>
              <a:t>東京海上日動あんしん生命保険株式会社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CE8FCDA-836E-F9F0-0816-002ABDABFDAF}"/>
              </a:ext>
            </a:extLst>
          </p:cNvPr>
          <p:cNvSpPr txBox="1"/>
          <p:nvPr/>
        </p:nvSpPr>
        <p:spPr>
          <a:xfrm>
            <a:off x="547156" y="7212991"/>
            <a:ext cx="66816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76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(</a:t>
            </a:r>
            <a:r>
              <a:rPr kumimoji="1" lang="ja-JP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　　　　　　　　　　　　　　　　　　　　　　　　　</a:t>
            </a:r>
            <a:r>
              <a:rPr kumimoji="1" lang="en-US" altLang="ja-JP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)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38C7E4-AE39-5AFF-E0D4-5E773967BF78}"/>
              </a:ext>
            </a:extLst>
          </p:cNvPr>
          <p:cNvSpPr txBox="1"/>
          <p:nvPr/>
        </p:nvSpPr>
        <p:spPr>
          <a:xfrm>
            <a:off x="569337" y="7027307"/>
            <a:ext cx="632272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76762">
              <a:defRPr/>
            </a:pP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解決したいお悩み事や受けたいサービス等について以下に具体的に記載してください　　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029434F-E796-119A-D54F-FFC7F38A8627}"/>
              </a:ext>
            </a:extLst>
          </p:cNvPr>
          <p:cNvSpPr txBox="1"/>
          <p:nvPr/>
        </p:nvSpPr>
        <p:spPr>
          <a:xfrm>
            <a:off x="585788" y="6784584"/>
            <a:ext cx="632272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76762">
              <a:defRPr/>
            </a:pP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希望されるサービスをご選択ください　□労務問題アドバイス　　□経費削減のご提案　　□各種情報やセミナーのご案内　　</a:t>
            </a:r>
          </a:p>
        </p:txBody>
      </p:sp>
    </p:spTree>
    <p:extLst>
      <p:ext uri="{BB962C8B-B14F-4D97-AF65-F5344CB8AC3E}">
        <p14:creationId xmlns:p14="http://schemas.microsoft.com/office/powerpoint/2010/main" val="2565888845"/>
      </p:ext>
    </p:extLst>
  </p:cSld>
  <p:clrMapOvr>
    <a:masterClrMapping/>
  </p:clrMapOvr>
</p:sld>
</file>

<file path=ppt/theme/theme1.xml><?xml version="1.0" encoding="utf-8"?>
<a:theme xmlns:a="http://schemas.openxmlformats.org/drawingml/2006/main" name="Mitsui Sumitomo Insurance ">
  <a:themeElements>
    <a:clrScheme name="Mitsui Sumitomo Insurance">
      <a:dk1>
        <a:sysClr val="windowText" lastClr="000000"/>
      </a:dk1>
      <a:lt1>
        <a:sysClr val="window" lastClr="FFFFFF"/>
      </a:lt1>
      <a:dk2>
        <a:srgbClr val="006C60"/>
      </a:dk2>
      <a:lt2>
        <a:srgbClr val="EEECE1"/>
      </a:lt2>
      <a:accent1>
        <a:srgbClr val="43B99A"/>
      </a:accent1>
      <a:accent2>
        <a:srgbClr val="FA843C"/>
      </a:accent2>
      <a:accent3>
        <a:srgbClr val="8AB68A"/>
      </a:accent3>
      <a:accent4>
        <a:srgbClr val="83A4D1"/>
      </a:accent4>
      <a:accent5>
        <a:srgbClr val="38BEE2"/>
      </a:accent5>
      <a:accent6>
        <a:srgbClr val="C89E28"/>
      </a:accent6>
      <a:hlink>
        <a:srgbClr val="24B379"/>
      </a:hlink>
      <a:folHlink>
        <a:srgbClr val="FA843C"/>
      </a:folHlink>
    </a:clrScheme>
    <a:fontScheme name="フォントA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</TotalTime>
  <Words>326</Words>
  <Application>Microsoft Office PowerPoint</Application>
  <PresentationFormat>ユーザー設定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(日本語用のフォントを使用)</vt:lpstr>
      <vt:lpstr>HGP創英角ｺﾞｼｯｸUB</vt:lpstr>
      <vt:lpstr>ＭＳ Ｐゴシック</vt:lpstr>
      <vt:lpstr>Arial</vt:lpstr>
      <vt:lpstr>Wingdings</vt:lpstr>
      <vt:lpstr>Mitsui Sumitomo Insurance 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タイトル□□□□□□□□□□□</dc:title>
  <dc:creator>user01</dc:creator>
  <cp:lastModifiedBy>尚樹 荻野</cp:lastModifiedBy>
  <cp:revision>94</cp:revision>
  <cp:lastPrinted>2023-04-06T05:54:37Z</cp:lastPrinted>
  <dcterms:created xsi:type="dcterms:W3CDTF">2017-09-29T11:43:19Z</dcterms:created>
  <dcterms:modified xsi:type="dcterms:W3CDTF">2026-03-09T05:15:59Z</dcterms:modified>
</cp:coreProperties>
</file>